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media/audio3.wav" ContentType="audio/wav"/>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4.wav" ContentType="audio/wav"/>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13" r:id="rId2"/>
  </p:sldMasterIdLst>
  <p:notesMasterIdLst>
    <p:notesMasterId r:id="rId26"/>
  </p:notesMasterIdLst>
  <p:handoutMasterIdLst>
    <p:handoutMasterId r:id="rId27"/>
  </p:handoutMasterIdLst>
  <p:sldIdLst>
    <p:sldId id="257" r:id="rId3"/>
    <p:sldId id="310" r:id="rId4"/>
    <p:sldId id="278" r:id="rId5"/>
    <p:sldId id="298" r:id="rId6"/>
    <p:sldId id="297" r:id="rId7"/>
    <p:sldId id="281" r:id="rId8"/>
    <p:sldId id="283" r:id="rId9"/>
    <p:sldId id="308" r:id="rId10"/>
    <p:sldId id="285" r:id="rId11"/>
    <p:sldId id="306" r:id="rId12"/>
    <p:sldId id="295" r:id="rId13"/>
    <p:sldId id="309" r:id="rId14"/>
    <p:sldId id="282" r:id="rId15"/>
    <p:sldId id="289" r:id="rId16"/>
    <p:sldId id="290" r:id="rId17"/>
    <p:sldId id="291" r:id="rId18"/>
    <p:sldId id="293" r:id="rId19"/>
    <p:sldId id="286" r:id="rId20"/>
    <p:sldId id="304" r:id="rId21"/>
    <p:sldId id="294" r:id="rId22"/>
    <p:sldId id="284" r:id="rId23"/>
    <p:sldId id="305" r:id="rId24"/>
    <p:sldId id="276" r:id="rId2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9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0" autoAdjust="0"/>
    <p:restoredTop sz="94660" autoAdjust="0"/>
  </p:normalViewPr>
  <p:slideViewPr>
    <p:cSldViewPr showGuides="1">
      <p:cViewPr varScale="1">
        <p:scale>
          <a:sx n="69" d="100"/>
          <a:sy n="69" d="100"/>
        </p:scale>
        <p:origin x="48" y="138"/>
      </p:cViewPr>
      <p:guideLst>
        <p:guide orient="horz" pos="2160"/>
        <p:guide pos="3840"/>
      </p:guideLst>
    </p:cSldViewPr>
  </p:slideViewPr>
  <p:outlineViewPr>
    <p:cViewPr>
      <p:scale>
        <a:sx n="33" d="100"/>
        <a:sy n="33" d="100"/>
      </p:scale>
      <p:origin x="0" y="259"/>
    </p:cViewPr>
  </p:outlineViewPr>
  <p:notesTextViewPr>
    <p:cViewPr>
      <p:scale>
        <a:sx n="1" d="1"/>
        <a:sy n="1" d="1"/>
      </p:scale>
      <p:origin x="0" y="0"/>
    </p:cViewPr>
  </p:notesTextViewPr>
  <p:notesViewPr>
    <p:cSldViewPr>
      <p:cViewPr varScale="1">
        <p:scale>
          <a:sx n="76" d="100"/>
          <a:sy n="76" d="100"/>
        </p:scale>
        <p:origin x="1680" y="96"/>
      </p:cViewPr>
      <p:guideLst/>
    </p:cSldViewPr>
  </p:notes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Revenue</c:v>
                </c:pt>
              </c:strCache>
            </c:strRef>
          </c:tx>
          <c:dPt>
            <c:idx val="0"/>
            <c:bubble3D val="0"/>
            <c:spPr>
              <a:solidFill>
                <a:schemeClr val="accent1"/>
              </a:solidFill>
              <a:ln w="25400">
                <a:solidFill>
                  <a:schemeClr val="lt1"/>
                </a:solidFill>
              </a:ln>
              <a:effectLst/>
              <a:sp3d contourW="25400">
                <a:contourClr>
                  <a:schemeClr val="lt1"/>
                </a:contourClr>
              </a:sp3d>
            </c:spPr>
          </c:dPt>
          <c:dPt>
            <c:idx val="1"/>
            <c:bubble3D val="0"/>
            <c:spPr>
              <a:solidFill>
                <a:schemeClr val="accent2"/>
              </a:solidFill>
              <a:ln w="25400">
                <a:solidFill>
                  <a:schemeClr val="lt1"/>
                </a:solidFill>
              </a:ln>
              <a:effectLst/>
              <a:sp3d contourW="25400">
                <a:contourClr>
                  <a:schemeClr val="lt1"/>
                </a:contourClr>
              </a:sp3d>
            </c:spPr>
          </c:dPt>
          <c:dPt>
            <c:idx val="2"/>
            <c:bubble3D val="0"/>
            <c:spPr>
              <a:solidFill>
                <a:schemeClr val="accent3"/>
              </a:solidFill>
              <a:ln w="25400">
                <a:solidFill>
                  <a:schemeClr val="lt1"/>
                </a:solidFill>
              </a:ln>
              <a:effectLst/>
              <a:sp3d contourW="25400">
                <a:contourClr>
                  <a:schemeClr val="lt1"/>
                </a:contourClr>
              </a:sp3d>
            </c:spPr>
          </c:dPt>
          <c:dPt>
            <c:idx val="3"/>
            <c:bubble3D val="0"/>
            <c:spPr>
              <a:solidFill>
                <a:schemeClr val="accent4"/>
              </a:solidFill>
              <a:ln w="25400">
                <a:solidFill>
                  <a:schemeClr val="lt1"/>
                </a:solidFill>
              </a:ln>
              <a:effectLst/>
              <a:sp3d contourW="25400">
                <a:contourClr>
                  <a:schemeClr val="lt1"/>
                </a:contourClr>
              </a:sp3d>
            </c:spPr>
          </c:dPt>
          <c:dPt>
            <c:idx val="4"/>
            <c:bubble3D val="0"/>
            <c:spPr>
              <a:solidFill>
                <a:schemeClr val="accent5"/>
              </a:solidFill>
              <a:ln w="25400">
                <a:solidFill>
                  <a:schemeClr val="lt1"/>
                </a:solidFill>
              </a:ln>
              <a:effectLst/>
              <a:sp3d contourW="25400">
                <a:contourClr>
                  <a:schemeClr val="lt1"/>
                </a:contourClr>
              </a:sp3d>
            </c:spPr>
          </c:dPt>
          <c:cat>
            <c:strRef>
              <c:f>Sheet1!$A$2:$A$6</c:f>
              <c:strCache>
                <c:ptCount val="5"/>
                <c:pt idx="0">
                  <c:v>General Purpose</c:v>
                </c:pt>
                <c:pt idx="1">
                  <c:v>Supplemental Funding</c:v>
                </c:pt>
                <c:pt idx="2">
                  <c:v>Federal </c:v>
                </c:pt>
                <c:pt idx="3">
                  <c:v>Other State</c:v>
                </c:pt>
                <c:pt idx="4">
                  <c:v>Other Local</c:v>
                </c:pt>
              </c:strCache>
            </c:strRef>
          </c:cat>
          <c:val>
            <c:numRef>
              <c:f>Sheet1!$B$2:$B$6</c:f>
              <c:numCache>
                <c:formatCode>#,##0.00_);[Red]\(#,##0.00\)</c:formatCode>
                <c:ptCount val="5"/>
                <c:pt idx="0">
                  <c:v>3670481</c:v>
                </c:pt>
                <c:pt idx="1">
                  <c:v>4697228</c:v>
                </c:pt>
                <c:pt idx="2">
                  <c:v>122344</c:v>
                </c:pt>
                <c:pt idx="3">
                  <c:v>715031</c:v>
                </c:pt>
                <c:pt idx="4">
                  <c:v>247855</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Expenses</c:v>
                </c:pt>
              </c:strCache>
            </c:strRef>
          </c:tx>
          <c:dPt>
            <c:idx val="0"/>
            <c:bubble3D val="0"/>
            <c:spPr>
              <a:solidFill>
                <a:schemeClr val="accent1"/>
              </a:solidFill>
              <a:ln w="25400">
                <a:solidFill>
                  <a:schemeClr val="lt1"/>
                </a:solidFill>
              </a:ln>
              <a:effectLst/>
              <a:sp3d contourW="25400">
                <a:contourClr>
                  <a:schemeClr val="lt1"/>
                </a:contourClr>
              </a:sp3d>
            </c:spPr>
          </c:dPt>
          <c:dPt>
            <c:idx val="1"/>
            <c:bubble3D val="0"/>
            <c:spPr>
              <a:solidFill>
                <a:schemeClr val="accent2"/>
              </a:solidFill>
              <a:ln w="25400">
                <a:solidFill>
                  <a:schemeClr val="lt1"/>
                </a:solidFill>
              </a:ln>
              <a:effectLst/>
              <a:sp3d contourW="25400">
                <a:contourClr>
                  <a:schemeClr val="lt1"/>
                </a:contourClr>
              </a:sp3d>
            </c:spPr>
          </c:dPt>
          <c:dPt>
            <c:idx val="2"/>
            <c:bubble3D val="0"/>
            <c:spPr>
              <a:solidFill>
                <a:schemeClr val="accent3"/>
              </a:solidFill>
              <a:ln w="25400">
                <a:solidFill>
                  <a:schemeClr val="lt1"/>
                </a:solidFill>
              </a:ln>
              <a:effectLst/>
              <a:sp3d contourW="25400">
                <a:contourClr>
                  <a:schemeClr val="lt1"/>
                </a:contourClr>
              </a:sp3d>
            </c:spPr>
          </c:dPt>
          <c:dPt>
            <c:idx val="3"/>
            <c:bubble3D val="0"/>
            <c:spPr>
              <a:solidFill>
                <a:schemeClr val="accent4"/>
              </a:solidFill>
              <a:ln w="25400">
                <a:solidFill>
                  <a:schemeClr val="lt1"/>
                </a:solidFill>
              </a:ln>
              <a:effectLst/>
              <a:sp3d contourW="25400">
                <a:contourClr>
                  <a:schemeClr val="lt1"/>
                </a:contourClr>
              </a:sp3d>
            </c:spPr>
          </c:dPt>
          <c:dPt>
            <c:idx val="4"/>
            <c:bubble3D val="0"/>
            <c:spPr>
              <a:solidFill>
                <a:schemeClr val="accent5"/>
              </a:solidFill>
              <a:ln w="25400">
                <a:solidFill>
                  <a:schemeClr val="lt1"/>
                </a:solidFill>
              </a:ln>
              <a:effectLst/>
              <a:sp3d contourW="25400">
                <a:contourClr>
                  <a:schemeClr val="lt1"/>
                </a:contourClr>
              </a:sp3d>
            </c:spPr>
          </c:dPt>
          <c:dPt>
            <c:idx val="5"/>
            <c:bubble3D val="0"/>
            <c:spPr>
              <a:solidFill>
                <a:schemeClr val="accent6"/>
              </a:solidFill>
              <a:ln w="25400">
                <a:solidFill>
                  <a:schemeClr val="lt1"/>
                </a:solidFill>
              </a:ln>
              <a:effectLst/>
              <a:sp3d contourW="25400">
                <a:contourClr>
                  <a:schemeClr val="lt1"/>
                </a:contourClr>
              </a:sp3d>
            </c:spPr>
          </c:dPt>
          <c:dPt>
            <c:idx val="6"/>
            <c:bubble3D val="0"/>
            <c:spPr>
              <a:solidFill>
                <a:schemeClr val="accent1">
                  <a:lumMod val="60000"/>
                </a:schemeClr>
              </a:solidFill>
              <a:ln w="25400">
                <a:solidFill>
                  <a:schemeClr val="lt1"/>
                </a:solidFill>
              </a:ln>
              <a:effectLst/>
              <a:sp3d contourW="25400">
                <a:contourClr>
                  <a:schemeClr val="lt1"/>
                </a:contourClr>
              </a:sp3d>
            </c:spPr>
          </c:dPt>
          <c:cat>
            <c:strRef>
              <c:f>Sheet1!$A$2:$A$8</c:f>
              <c:strCache>
                <c:ptCount val="7"/>
                <c:pt idx="0">
                  <c:v>Certificated Salaries</c:v>
                </c:pt>
                <c:pt idx="1">
                  <c:v>Classified Salaries</c:v>
                </c:pt>
                <c:pt idx="2">
                  <c:v>Employee Benefits</c:v>
                </c:pt>
                <c:pt idx="3">
                  <c:v>Books and Supplies</c:v>
                </c:pt>
                <c:pt idx="4">
                  <c:v>Other Operating Expenses</c:v>
                </c:pt>
                <c:pt idx="5">
                  <c:v>Capital Outlay</c:v>
                </c:pt>
                <c:pt idx="6">
                  <c:v>Other Outgo</c:v>
                </c:pt>
              </c:strCache>
            </c:strRef>
          </c:cat>
          <c:val>
            <c:numRef>
              <c:f>Sheet1!$B$2:$B$8</c:f>
              <c:numCache>
                <c:formatCode>#,##0.00_);[Red]\(#,##0.00\)</c:formatCode>
                <c:ptCount val="7"/>
                <c:pt idx="0">
                  <c:v>2115774</c:v>
                </c:pt>
                <c:pt idx="1">
                  <c:v>709926</c:v>
                </c:pt>
                <c:pt idx="2">
                  <c:v>926424</c:v>
                </c:pt>
                <c:pt idx="3">
                  <c:v>254629</c:v>
                </c:pt>
                <c:pt idx="4">
                  <c:v>495154</c:v>
                </c:pt>
                <c:pt idx="5">
                  <c:v>726591</c:v>
                </c:pt>
                <c:pt idx="6">
                  <c:v>163380</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8E2C84-DF86-4289-9F34-B3B1BAE76F21}" type="doc">
      <dgm:prSet loTypeId="urn:microsoft.com/office/officeart/2005/8/layout/bProcess4" loCatId="process" qsTypeId="urn:microsoft.com/office/officeart/2005/8/quickstyle/simple1" qsCatId="simple" csTypeId="urn:microsoft.com/office/officeart/2005/8/colors/colorful1" csCatId="colorful" phldr="1"/>
      <dgm:spPr/>
      <dgm:t>
        <a:bodyPr/>
        <a:lstStyle/>
        <a:p>
          <a:endParaRPr lang="en-US"/>
        </a:p>
      </dgm:t>
    </dgm:pt>
    <dgm:pt modelId="{1A2557B1-A863-4E5F-A0FF-4CF8BDE005F4}">
      <dgm:prSet phldrT="[Text]" custT="1"/>
      <dgm:spPr/>
      <dgm:t>
        <a:bodyPr/>
        <a:lstStyle/>
        <a:p>
          <a:pPr algn="ctr"/>
          <a:r>
            <a:rPr lang="en-US" sz="1800" dirty="0" smtClean="0"/>
            <a:t>Fund Overview</a:t>
          </a:r>
        </a:p>
        <a:p>
          <a:pPr algn="ctr"/>
          <a:r>
            <a:rPr lang="en-US" sz="1800" dirty="0" smtClean="0"/>
            <a:t>2016/2017 Budget Components</a:t>
          </a:r>
        </a:p>
        <a:p>
          <a:pPr algn="ctr"/>
          <a:r>
            <a:rPr lang="en-US" sz="1800" dirty="0" smtClean="0"/>
            <a:t>	</a:t>
          </a:r>
          <a:endParaRPr lang="en-US" sz="1800" dirty="0"/>
        </a:p>
      </dgm:t>
    </dgm:pt>
    <dgm:pt modelId="{A853091D-9E26-4765-9EF1-F93C85271564}" type="parTrans" cxnId="{E78D562C-E99E-4ADB-A285-9C7D4E5249EC}">
      <dgm:prSet/>
      <dgm:spPr/>
      <dgm:t>
        <a:bodyPr/>
        <a:lstStyle/>
        <a:p>
          <a:endParaRPr lang="en-US"/>
        </a:p>
      </dgm:t>
    </dgm:pt>
    <dgm:pt modelId="{F7522900-1DDF-4DB5-A903-1D16350E8240}" type="sibTrans" cxnId="{E78D562C-E99E-4ADB-A285-9C7D4E5249EC}">
      <dgm:prSet/>
      <dgm:spPr/>
      <dgm:t>
        <a:bodyPr/>
        <a:lstStyle/>
        <a:p>
          <a:endParaRPr lang="en-US"/>
        </a:p>
      </dgm:t>
    </dgm:pt>
    <dgm:pt modelId="{5519E983-D9B8-4496-834C-ED72016CDC9A}">
      <dgm:prSet phldrT="[Text]"/>
      <dgm:spPr/>
      <dgm:t>
        <a:bodyPr/>
        <a:lstStyle/>
        <a:p>
          <a:r>
            <a:rPr lang="en-US" dirty="0" smtClean="0"/>
            <a:t>EPA</a:t>
          </a:r>
        </a:p>
        <a:p>
          <a:r>
            <a:rPr lang="en-US" dirty="0" smtClean="0"/>
            <a:t> NES/NCS </a:t>
          </a:r>
        </a:p>
        <a:p>
          <a:r>
            <a:rPr lang="en-US" dirty="0" smtClean="0"/>
            <a:t>Revenue and Expenses</a:t>
          </a:r>
          <a:endParaRPr lang="en-US" dirty="0"/>
        </a:p>
      </dgm:t>
    </dgm:pt>
    <dgm:pt modelId="{CDA333DA-4A90-4347-A7A9-D9DAA190C8B5}" type="parTrans" cxnId="{9EFCBE0C-3402-4AB0-ABD6-3D703717792E}">
      <dgm:prSet/>
      <dgm:spPr/>
      <dgm:t>
        <a:bodyPr/>
        <a:lstStyle/>
        <a:p>
          <a:endParaRPr lang="en-US"/>
        </a:p>
      </dgm:t>
    </dgm:pt>
    <dgm:pt modelId="{0CB2BAA3-F2A3-4DAA-BD01-58BC6E4CB6B2}" type="sibTrans" cxnId="{9EFCBE0C-3402-4AB0-ABD6-3D703717792E}">
      <dgm:prSet/>
      <dgm:spPr/>
      <dgm:t>
        <a:bodyPr/>
        <a:lstStyle/>
        <a:p>
          <a:endParaRPr lang="en-US"/>
        </a:p>
      </dgm:t>
    </dgm:pt>
    <dgm:pt modelId="{AF4234CE-F345-4CC6-BD10-2A6AF9710549}">
      <dgm:prSet phldrT="[Text]"/>
      <dgm:spPr/>
      <dgm:t>
        <a:bodyPr/>
        <a:lstStyle/>
        <a:p>
          <a:r>
            <a:rPr lang="en-US" dirty="0" smtClean="0"/>
            <a:t>School District Basic Aid Supplement Charter School Funding</a:t>
          </a:r>
        </a:p>
      </dgm:t>
    </dgm:pt>
    <dgm:pt modelId="{578FCDDE-8502-49EE-B5FE-981DC5DA2C75}" type="parTrans" cxnId="{4DBFCD54-99A9-4AF4-BE13-00EFC7CA4A74}">
      <dgm:prSet/>
      <dgm:spPr/>
      <dgm:t>
        <a:bodyPr/>
        <a:lstStyle/>
        <a:p>
          <a:endParaRPr lang="en-US"/>
        </a:p>
      </dgm:t>
    </dgm:pt>
    <dgm:pt modelId="{59C1686A-A3DC-4A5F-B832-6F26C2EE19E0}" type="sibTrans" cxnId="{4DBFCD54-99A9-4AF4-BE13-00EFC7CA4A74}">
      <dgm:prSet/>
      <dgm:spPr/>
      <dgm:t>
        <a:bodyPr/>
        <a:lstStyle/>
        <a:p>
          <a:endParaRPr lang="en-US"/>
        </a:p>
      </dgm:t>
    </dgm:pt>
    <dgm:pt modelId="{C5A74112-0272-4F13-8950-13E90712E6ED}">
      <dgm:prSet phldrT="[Text]"/>
      <dgm:spPr/>
      <dgm:t>
        <a:bodyPr/>
        <a:lstStyle/>
        <a:p>
          <a:r>
            <a:rPr lang="en-US" dirty="0" smtClean="0"/>
            <a:t>Change in Ending Fund Balance </a:t>
          </a:r>
        </a:p>
        <a:p>
          <a:r>
            <a:rPr lang="en-US" dirty="0" smtClean="0"/>
            <a:t>EFB Assignments</a:t>
          </a:r>
          <a:endParaRPr lang="en-US" dirty="0"/>
        </a:p>
      </dgm:t>
    </dgm:pt>
    <dgm:pt modelId="{3312A1B6-26FA-43C5-B6BB-DB39EBA9EF60}" type="parTrans" cxnId="{5513F512-70EA-4D3F-9ED5-8A6EDC679732}">
      <dgm:prSet/>
      <dgm:spPr/>
      <dgm:t>
        <a:bodyPr/>
        <a:lstStyle/>
        <a:p>
          <a:endParaRPr lang="en-US"/>
        </a:p>
      </dgm:t>
    </dgm:pt>
    <dgm:pt modelId="{725BA596-38F3-4202-93B9-6BB13CD4591F}" type="sibTrans" cxnId="{5513F512-70EA-4D3F-9ED5-8A6EDC679732}">
      <dgm:prSet/>
      <dgm:spPr/>
      <dgm:t>
        <a:bodyPr/>
        <a:lstStyle/>
        <a:p>
          <a:endParaRPr lang="en-US"/>
        </a:p>
      </dgm:t>
    </dgm:pt>
    <dgm:pt modelId="{3E7EF7AE-0722-402D-8AE1-B1031A0C14EF}">
      <dgm:prSet phldrT="[Text]"/>
      <dgm:spPr/>
      <dgm:t>
        <a:bodyPr/>
        <a:lstStyle/>
        <a:p>
          <a:r>
            <a:rPr lang="en-US" dirty="0" smtClean="0"/>
            <a:t>Harvest Ridge/Placer Academy</a:t>
          </a:r>
        </a:p>
        <a:p>
          <a:r>
            <a:rPr lang="en-US" dirty="0" smtClean="0"/>
            <a:t>Revenue </a:t>
          </a:r>
        </a:p>
        <a:p>
          <a:r>
            <a:rPr lang="en-US" dirty="0" smtClean="0"/>
            <a:t>Expenses</a:t>
          </a:r>
          <a:endParaRPr lang="en-US" dirty="0"/>
        </a:p>
      </dgm:t>
    </dgm:pt>
    <dgm:pt modelId="{D6CF9217-192E-4433-8B66-F82BB7B38E5E}" type="parTrans" cxnId="{B4F1AE44-CF77-4FDF-A3EA-79232E003AB3}">
      <dgm:prSet/>
      <dgm:spPr/>
      <dgm:t>
        <a:bodyPr/>
        <a:lstStyle/>
        <a:p>
          <a:endParaRPr lang="en-US"/>
        </a:p>
      </dgm:t>
    </dgm:pt>
    <dgm:pt modelId="{F7CDE2C3-2B3C-41C3-BA13-7163486C0D3E}" type="sibTrans" cxnId="{B4F1AE44-CF77-4FDF-A3EA-79232E003AB3}">
      <dgm:prSet/>
      <dgm:spPr/>
      <dgm:t>
        <a:bodyPr/>
        <a:lstStyle/>
        <a:p>
          <a:endParaRPr lang="en-US"/>
        </a:p>
      </dgm:t>
    </dgm:pt>
    <dgm:pt modelId="{3CE8D2B9-97D1-4518-9CA8-3505528D31DD}">
      <dgm:prSet phldrT="[Text]"/>
      <dgm:spPr/>
      <dgm:t>
        <a:bodyPr/>
        <a:lstStyle/>
        <a:p>
          <a:r>
            <a:rPr lang="en-US" dirty="0" smtClean="0"/>
            <a:t>Change in Ending Fund Balance</a:t>
          </a:r>
        </a:p>
        <a:p>
          <a:r>
            <a:rPr lang="en-US" dirty="0" smtClean="0"/>
            <a:t>EFB Assignments</a:t>
          </a:r>
        </a:p>
      </dgm:t>
    </dgm:pt>
    <dgm:pt modelId="{A56E55E3-003F-4208-B508-6794BC5C6F12}" type="parTrans" cxnId="{94310907-314C-48B8-B687-F2EAFB9B4BC1}">
      <dgm:prSet/>
      <dgm:spPr/>
      <dgm:t>
        <a:bodyPr/>
        <a:lstStyle/>
        <a:p>
          <a:endParaRPr lang="en-US"/>
        </a:p>
      </dgm:t>
    </dgm:pt>
    <dgm:pt modelId="{3585C368-566C-4748-A352-11D8E6D4495C}" type="sibTrans" cxnId="{94310907-314C-48B8-B687-F2EAFB9B4BC1}">
      <dgm:prSet/>
      <dgm:spPr/>
      <dgm:t>
        <a:bodyPr/>
        <a:lstStyle/>
        <a:p>
          <a:endParaRPr lang="en-US"/>
        </a:p>
      </dgm:t>
    </dgm:pt>
    <dgm:pt modelId="{6E3CC7A9-A1CE-42E8-A204-F85DD7D34C84}">
      <dgm:prSet phldrT="[Text]"/>
      <dgm:spPr/>
      <dgm:t>
        <a:bodyPr/>
        <a:lstStyle/>
        <a:p>
          <a:r>
            <a:rPr lang="en-US" dirty="0" smtClean="0"/>
            <a:t>Long Term Debt</a:t>
          </a:r>
          <a:endParaRPr lang="en-US" dirty="0"/>
        </a:p>
      </dgm:t>
    </dgm:pt>
    <dgm:pt modelId="{0DE60211-36C5-4CDE-9EF6-E060DD70D886}" type="parTrans" cxnId="{CB48B593-2EC3-44F0-BA82-85E9823C5E62}">
      <dgm:prSet/>
      <dgm:spPr/>
      <dgm:t>
        <a:bodyPr/>
        <a:lstStyle/>
        <a:p>
          <a:endParaRPr lang="en-US"/>
        </a:p>
      </dgm:t>
    </dgm:pt>
    <dgm:pt modelId="{410EA714-1906-416D-9373-E2F90D36A9C7}" type="sibTrans" cxnId="{CB48B593-2EC3-44F0-BA82-85E9823C5E62}">
      <dgm:prSet/>
      <dgm:spPr/>
      <dgm:t>
        <a:bodyPr/>
        <a:lstStyle/>
        <a:p>
          <a:endParaRPr lang="en-US"/>
        </a:p>
      </dgm:t>
    </dgm:pt>
    <dgm:pt modelId="{9F0710EC-DABD-48D5-8EBE-3FB70C7355EC}">
      <dgm:prSet/>
      <dgm:spPr/>
      <dgm:t>
        <a:bodyPr/>
        <a:lstStyle/>
        <a:p>
          <a:r>
            <a:rPr lang="en-US" dirty="0" smtClean="0"/>
            <a:t>Other Funds</a:t>
          </a:r>
        </a:p>
        <a:p>
          <a:r>
            <a:rPr lang="en-US" dirty="0" smtClean="0"/>
            <a:t>Ending Fund Balance Assignments</a:t>
          </a:r>
          <a:endParaRPr lang="en-US" dirty="0"/>
        </a:p>
      </dgm:t>
    </dgm:pt>
    <dgm:pt modelId="{62222096-1B49-4D03-8D83-0EA9D38DE4E3}" type="parTrans" cxnId="{B78F86B1-0A5A-4B7E-8618-170D2F663D44}">
      <dgm:prSet/>
      <dgm:spPr/>
      <dgm:t>
        <a:bodyPr/>
        <a:lstStyle/>
        <a:p>
          <a:endParaRPr lang="en-US"/>
        </a:p>
      </dgm:t>
    </dgm:pt>
    <dgm:pt modelId="{B5ABC54C-1711-439C-8264-983FAA78772E}" type="sibTrans" cxnId="{B78F86B1-0A5A-4B7E-8618-170D2F663D44}">
      <dgm:prSet/>
      <dgm:spPr/>
      <dgm:t>
        <a:bodyPr/>
        <a:lstStyle/>
        <a:p>
          <a:endParaRPr lang="en-US"/>
        </a:p>
      </dgm:t>
    </dgm:pt>
    <dgm:pt modelId="{28A2EA73-2CD4-4C46-9815-31F59CA20F22}" type="pres">
      <dgm:prSet presAssocID="{C48E2C84-DF86-4289-9F34-B3B1BAE76F21}" presName="Name0" presStyleCnt="0">
        <dgm:presLayoutVars>
          <dgm:dir/>
          <dgm:resizeHandles/>
        </dgm:presLayoutVars>
      </dgm:prSet>
      <dgm:spPr/>
      <dgm:t>
        <a:bodyPr/>
        <a:lstStyle/>
        <a:p>
          <a:endParaRPr lang="en-US"/>
        </a:p>
      </dgm:t>
    </dgm:pt>
    <dgm:pt modelId="{573EDB29-B9DB-4921-B62F-3A09A49DB58F}" type="pres">
      <dgm:prSet presAssocID="{1A2557B1-A863-4E5F-A0FF-4CF8BDE005F4}" presName="compNode" presStyleCnt="0"/>
      <dgm:spPr/>
    </dgm:pt>
    <dgm:pt modelId="{2858335D-286D-4938-BCD7-D30CEE7217B9}" type="pres">
      <dgm:prSet presAssocID="{1A2557B1-A863-4E5F-A0FF-4CF8BDE005F4}" presName="dummyConnPt" presStyleCnt="0"/>
      <dgm:spPr/>
    </dgm:pt>
    <dgm:pt modelId="{4B807832-FC88-4D1D-9231-97C6C7977427}" type="pres">
      <dgm:prSet presAssocID="{1A2557B1-A863-4E5F-A0FF-4CF8BDE005F4}" presName="node" presStyleLbl="node1" presStyleIdx="0" presStyleCnt="8" custScaleX="115024" custScaleY="115882">
        <dgm:presLayoutVars>
          <dgm:bulletEnabled val="1"/>
        </dgm:presLayoutVars>
      </dgm:prSet>
      <dgm:spPr/>
      <dgm:t>
        <a:bodyPr/>
        <a:lstStyle/>
        <a:p>
          <a:endParaRPr lang="en-US"/>
        </a:p>
      </dgm:t>
    </dgm:pt>
    <dgm:pt modelId="{F5AC32AC-F100-4057-AAD5-242963609258}" type="pres">
      <dgm:prSet presAssocID="{F7522900-1DDF-4DB5-A903-1D16350E8240}" presName="sibTrans" presStyleLbl="bgSibTrans2D1" presStyleIdx="0" presStyleCnt="7"/>
      <dgm:spPr/>
      <dgm:t>
        <a:bodyPr/>
        <a:lstStyle/>
        <a:p>
          <a:endParaRPr lang="en-US"/>
        </a:p>
      </dgm:t>
    </dgm:pt>
    <dgm:pt modelId="{8EF881CF-4C05-426C-B79B-1D991E984A46}" type="pres">
      <dgm:prSet presAssocID="{5519E983-D9B8-4496-834C-ED72016CDC9A}" presName="compNode" presStyleCnt="0"/>
      <dgm:spPr/>
    </dgm:pt>
    <dgm:pt modelId="{48DFA1EE-AAF3-4448-9323-D23A29DFF313}" type="pres">
      <dgm:prSet presAssocID="{5519E983-D9B8-4496-834C-ED72016CDC9A}" presName="dummyConnPt" presStyleCnt="0"/>
      <dgm:spPr/>
    </dgm:pt>
    <dgm:pt modelId="{204D0655-56B2-44D5-AC87-3D7F3D70C712}" type="pres">
      <dgm:prSet presAssocID="{5519E983-D9B8-4496-834C-ED72016CDC9A}" presName="node" presStyleLbl="node1" presStyleIdx="1" presStyleCnt="8">
        <dgm:presLayoutVars>
          <dgm:bulletEnabled val="1"/>
        </dgm:presLayoutVars>
      </dgm:prSet>
      <dgm:spPr/>
      <dgm:t>
        <a:bodyPr/>
        <a:lstStyle/>
        <a:p>
          <a:endParaRPr lang="en-US"/>
        </a:p>
      </dgm:t>
    </dgm:pt>
    <dgm:pt modelId="{A60D3363-C309-4DF1-A4D9-E9B260E908B1}" type="pres">
      <dgm:prSet presAssocID="{0CB2BAA3-F2A3-4DAA-BD01-58BC6E4CB6B2}" presName="sibTrans" presStyleLbl="bgSibTrans2D1" presStyleIdx="1" presStyleCnt="7"/>
      <dgm:spPr/>
      <dgm:t>
        <a:bodyPr/>
        <a:lstStyle/>
        <a:p>
          <a:endParaRPr lang="en-US"/>
        </a:p>
      </dgm:t>
    </dgm:pt>
    <dgm:pt modelId="{C6DFF559-4EC0-4A46-81F4-8E4BFE3E547C}" type="pres">
      <dgm:prSet presAssocID="{AF4234CE-F345-4CC6-BD10-2A6AF9710549}" presName="compNode" presStyleCnt="0"/>
      <dgm:spPr/>
    </dgm:pt>
    <dgm:pt modelId="{48FA5F04-E459-4D0E-9FD4-8F36843E89B6}" type="pres">
      <dgm:prSet presAssocID="{AF4234CE-F345-4CC6-BD10-2A6AF9710549}" presName="dummyConnPt" presStyleCnt="0"/>
      <dgm:spPr/>
    </dgm:pt>
    <dgm:pt modelId="{1EB3A0FD-1FE2-4579-B326-D03A2AED28DD}" type="pres">
      <dgm:prSet presAssocID="{AF4234CE-F345-4CC6-BD10-2A6AF9710549}" presName="node" presStyleLbl="node1" presStyleIdx="2" presStyleCnt="8">
        <dgm:presLayoutVars>
          <dgm:bulletEnabled val="1"/>
        </dgm:presLayoutVars>
      </dgm:prSet>
      <dgm:spPr/>
      <dgm:t>
        <a:bodyPr/>
        <a:lstStyle/>
        <a:p>
          <a:endParaRPr lang="en-US"/>
        </a:p>
      </dgm:t>
    </dgm:pt>
    <dgm:pt modelId="{C6380528-3D73-43AF-BB33-EFB9610CCA43}" type="pres">
      <dgm:prSet presAssocID="{59C1686A-A3DC-4A5F-B832-6F26C2EE19E0}" presName="sibTrans" presStyleLbl="bgSibTrans2D1" presStyleIdx="2" presStyleCnt="7"/>
      <dgm:spPr/>
      <dgm:t>
        <a:bodyPr/>
        <a:lstStyle/>
        <a:p>
          <a:endParaRPr lang="en-US"/>
        </a:p>
      </dgm:t>
    </dgm:pt>
    <dgm:pt modelId="{6F6E2401-45F2-494A-B800-7E13A3CE0D7C}" type="pres">
      <dgm:prSet presAssocID="{C5A74112-0272-4F13-8950-13E90712E6ED}" presName="compNode" presStyleCnt="0"/>
      <dgm:spPr/>
    </dgm:pt>
    <dgm:pt modelId="{68CFC86A-AA8D-480D-9B6C-D995E5E4EA0A}" type="pres">
      <dgm:prSet presAssocID="{C5A74112-0272-4F13-8950-13E90712E6ED}" presName="dummyConnPt" presStyleCnt="0"/>
      <dgm:spPr/>
    </dgm:pt>
    <dgm:pt modelId="{DB8D094A-F50C-4DF7-9783-E0F42866250D}" type="pres">
      <dgm:prSet presAssocID="{C5A74112-0272-4F13-8950-13E90712E6ED}" presName="node" presStyleLbl="node1" presStyleIdx="3" presStyleCnt="8" custLinFactNeighborX="1746" custLinFactNeighborY="4642">
        <dgm:presLayoutVars>
          <dgm:bulletEnabled val="1"/>
        </dgm:presLayoutVars>
      </dgm:prSet>
      <dgm:spPr/>
      <dgm:t>
        <a:bodyPr/>
        <a:lstStyle/>
        <a:p>
          <a:endParaRPr lang="en-US"/>
        </a:p>
      </dgm:t>
    </dgm:pt>
    <dgm:pt modelId="{074DE0EC-DD55-47CE-B97B-D9F356619AF7}" type="pres">
      <dgm:prSet presAssocID="{725BA596-38F3-4202-93B9-6BB13CD4591F}" presName="sibTrans" presStyleLbl="bgSibTrans2D1" presStyleIdx="3" presStyleCnt="7"/>
      <dgm:spPr/>
      <dgm:t>
        <a:bodyPr/>
        <a:lstStyle/>
        <a:p>
          <a:endParaRPr lang="en-US"/>
        </a:p>
      </dgm:t>
    </dgm:pt>
    <dgm:pt modelId="{B88918E4-B4FA-4A38-AFF2-372166B5ADD7}" type="pres">
      <dgm:prSet presAssocID="{3E7EF7AE-0722-402D-8AE1-B1031A0C14EF}" presName="compNode" presStyleCnt="0"/>
      <dgm:spPr/>
    </dgm:pt>
    <dgm:pt modelId="{BA8A1704-A37C-4551-915C-7DC73E21F87D}" type="pres">
      <dgm:prSet presAssocID="{3E7EF7AE-0722-402D-8AE1-B1031A0C14EF}" presName="dummyConnPt" presStyleCnt="0"/>
      <dgm:spPr/>
    </dgm:pt>
    <dgm:pt modelId="{95AF8A5F-18E2-4ACE-BB16-A44747944183}" type="pres">
      <dgm:prSet presAssocID="{3E7EF7AE-0722-402D-8AE1-B1031A0C14EF}" presName="node" presStyleLbl="node1" presStyleIdx="4" presStyleCnt="8">
        <dgm:presLayoutVars>
          <dgm:bulletEnabled val="1"/>
        </dgm:presLayoutVars>
      </dgm:prSet>
      <dgm:spPr/>
      <dgm:t>
        <a:bodyPr/>
        <a:lstStyle/>
        <a:p>
          <a:endParaRPr lang="en-US"/>
        </a:p>
      </dgm:t>
    </dgm:pt>
    <dgm:pt modelId="{6EF23337-5F39-481E-982E-4C98F58BAE17}" type="pres">
      <dgm:prSet presAssocID="{F7CDE2C3-2B3C-41C3-BA13-7163486C0D3E}" presName="sibTrans" presStyleLbl="bgSibTrans2D1" presStyleIdx="4" presStyleCnt="7"/>
      <dgm:spPr/>
      <dgm:t>
        <a:bodyPr/>
        <a:lstStyle/>
        <a:p>
          <a:endParaRPr lang="en-US"/>
        </a:p>
      </dgm:t>
    </dgm:pt>
    <dgm:pt modelId="{B14D417D-2FB6-4FBF-A537-3CC2745B073E}" type="pres">
      <dgm:prSet presAssocID="{3CE8D2B9-97D1-4518-9CA8-3505528D31DD}" presName="compNode" presStyleCnt="0"/>
      <dgm:spPr/>
    </dgm:pt>
    <dgm:pt modelId="{576D3C6B-6AD7-4D81-8BFE-C98C97034F7E}" type="pres">
      <dgm:prSet presAssocID="{3CE8D2B9-97D1-4518-9CA8-3505528D31DD}" presName="dummyConnPt" presStyleCnt="0"/>
      <dgm:spPr/>
    </dgm:pt>
    <dgm:pt modelId="{FB93BFBD-7F96-40B9-A7A2-D753D3006629}" type="pres">
      <dgm:prSet presAssocID="{3CE8D2B9-97D1-4518-9CA8-3505528D31DD}" presName="node" presStyleLbl="node1" presStyleIdx="5" presStyleCnt="8">
        <dgm:presLayoutVars>
          <dgm:bulletEnabled val="1"/>
        </dgm:presLayoutVars>
      </dgm:prSet>
      <dgm:spPr/>
      <dgm:t>
        <a:bodyPr/>
        <a:lstStyle/>
        <a:p>
          <a:endParaRPr lang="en-US"/>
        </a:p>
      </dgm:t>
    </dgm:pt>
    <dgm:pt modelId="{1EEC92CB-1523-424C-95DE-760C2DF08FF1}" type="pres">
      <dgm:prSet presAssocID="{3585C368-566C-4748-A352-11D8E6D4495C}" presName="sibTrans" presStyleLbl="bgSibTrans2D1" presStyleIdx="5" presStyleCnt="7"/>
      <dgm:spPr/>
      <dgm:t>
        <a:bodyPr/>
        <a:lstStyle/>
        <a:p>
          <a:endParaRPr lang="en-US"/>
        </a:p>
      </dgm:t>
    </dgm:pt>
    <dgm:pt modelId="{E1695142-9686-473D-BB6C-432C8CAE034F}" type="pres">
      <dgm:prSet presAssocID="{9F0710EC-DABD-48D5-8EBE-3FB70C7355EC}" presName="compNode" presStyleCnt="0"/>
      <dgm:spPr/>
    </dgm:pt>
    <dgm:pt modelId="{275AFC26-018C-46C5-813C-A793D5F831BD}" type="pres">
      <dgm:prSet presAssocID="{9F0710EC-DABD-48D5-8EBE-3FB70C7355EC}" presName="dummyConnPt" presStyleCnt="0"/>
      <dgm:spPr/>
    </dgm:pt>
    <dgm:pt modelId="{52F92A70-216B-4DCE-A291-71A6B30DB517}" type="pres">
      <dgm:prSet presAssocID="{9F0710EC-DABD-48D5-8EBE-3FB70C7355EC}" presName="node" presStyleLbl="node1" presStyleIdx="6" presStyleCnt="8">
        <dgm:presLayoutVars>
          <dgm:bulletEnabled val="1"/>
        </dgm:presLayoutVars>
      </dgm:prSet>
      <dgm:spPr/>
      <dgm:t>
        <a:bodyPr/>
        <a:lstStyle/>
        <a:p>
          <a:endParaRPr lang="en-US"/>
        </a:p>
      </dgm:t>
    </dgm:pt>
    <dgm:pt modelId="{1B9F729F-24DF-46B0-8BEF-1C1F43B041BD}" type="pres">
      <dgm:prSet presAssocID="{B5ABC54C-1711-439C-8264-983FAA78772E}" presName="sibTrans" presStyleLbl="bgSibTrans2D1" presStyleIdx="6" presStyleCnt="7"/>
      <dgm:spPr/>
      <dgm:t>
        <a:bodyPr/>
        <a:lstStyle/>
        <a:p>
          <a:endParaRPr lang="en-US"/>
        </a:p>
      </dgm:t>
    </dgm:pt>
    <dgm:pt modelId="{6042C04A-CFC9-4AC3-8FE9-E6B90D6A2F25}" type="pres">
      <dgm:prSet presAssocID="{6E3CC7A9-A1CE-42E8-A204-F85DD7D34C84}" presName="compNode" presStyleCnt="0"/>
      <dgm:spPr/>
    </dgm:pt>
    <dgm:pt modelId="{CFD4299C-537E-4529-AD74-33CEA0D15A4B}" type="pres">
      <dgm:prSet presAssocID="{6E3CC7A9-A1CE-42E8-A204-F85DD7D34C84}" presName="dummyConnPt" presStyleCnt="0"/>
      <dgm:spPr/>
    </dgm:pt>
    <dgm:pt modelId="{326789B1-67EC-421D-A2FF-FFD207BAAD34}" type="pres">
      <dgm:prSet presAssocID="{6E3CC7A9-A1CE-42E8-A204-F85DD7D34C84}" presName="node" presStyleLbl="node1" presStyleIdx="7" presStyleCnt="8">
        <dgm:presLayoutVars>
          <dgm:bulletEnabled val="1"/>
        </dgm:presLayoutVars>
      </dgm:prSet>
      <dgm:spPr/>
      <dgm:t>
        <a:bodyPr/>
        <a:lstStyle/>
        <a:p>
          <a:endParaRPr lang="en-US"/>
        </a:p>
      </dgm:t>
    </dgm:pt>
  </dgm:ptLst>
  <dgm:cxnLst>
    <dgm:cxn modelId="{58FBBC30-F551-4593-8BD3-E91665BDE164}" type="presOf" srcId="{AF4234CE-F345-4CC6-BD10-2A6AF9710549}" destId="{1EB3A0FD-1FE2-4579-B326-D03A2AED28DD}" srcOrd="0" destOrd="0" presId="urn:microsoft.com/office/officeart/2005/8/layout/bProcess4"/>
    <dgm:cxn modelId="{53911B39-7D6C-4CDD-9AC5-45645E859C7C}" type="presOf" srcId="{F7CDE2C3-2B3C-41C3-BA13-7163486C0D3E}" destId="{6EF23337-5F39-481E-982E-4C98F58BAE17}" srcOrd="0" destOrd="0" presId="urn:microsoft.com/office/officeart/2005/8/layout/bProcess4"/>
    <dgm:cxn modelId="{0A3DA13B-6931-40FC-A8DF-8324B776AE0C}" type="presOf" srcId="{C5A74112-0272-4F13-8950-13E90712E6ED}" destId="{DB8D094A-F50C-4DF7-9783-E0F42866250D}" srcOrd="0" destOrd="0" presId="urn:microsoft.com/office/officeart/2005/8/layout/bProcess4"/>
    <dgm:cxn modelId="{B78F86B1-0A5A-4B7E-8618-170D2F663D44}" srcId="{C48E2C84-DF86-4289-9F34-B3B1BAE76F21}" destId="{9F0710EC-DABD-48D5-8EBE-3FB70C7355EC}" srcOrd="6" destOrd="0" parTransId="{62222096-1B49-4D03-8D83-0EA9D38DE4E3}" sibTransId="{B5ABC54C-1711-439C-8264-983FAA78772E}"/>
    <dgm:cxn modelId="{31A46F8F-5B1C-40F0-AA71-A96F6FBCDE86}" type="presOf" srcId="{3585C368-566C-4748-A352-11D8E6D4495C}" destId="{1EEC92CB-1523-424C-95DE-760C2DF08FF1}" srcOrd="0" destOrd="0" presId="urn:microsoft.com/office/officeart/2005/8/layout/bProcess4"/>
    <dgm:cxn modelId="{0B37466D-AF23-4D75-B48D-78E92D2FC780}" type="presOf" srcId="{59C1686A-A3DC-4A5F-B832-6F26C2EE19E0}" destId="{C6380528-3D73-43AF-BB33-EFB9610CCA43}" srcOrd="0" destOrd="0" presId="urn:microsoft.com/office/officeart/2005/8/layout/bProcess4"/>
    <dgm:cxn modelId="{89F6672A-C5AB-4A93-B20D-6148F567093E}" type="presOf" srcId="{3CE8D2B9-97D1-4518-9CA8-3505528D31DD}" destId="{FB93BFBD-7F96-40B9-A7A2-D753D3006629}" srcOrd="0" destOrd="0" presId="urn:microsoft.com/office/officeart/2005/8/layout/bProcess4"/>
    <dgm:cxn modelId="{4DBFCD54-99A9-4AF4-BE13-00EFC7CA4A74}" srcId="{C48E2C84-DF86-4289-9F34-B3B1BAE76F21}" destId="{AF4234CE-F345-4CC6-BD10-2A6AF9710549}" srcOrd="2" destOrd="0" parTransId="{578FCDDE-8502-49EE-B5FE-981DC5DA2C75}" sibTransId="{59C1686A-A3DC-4A5F-B832-6F26C2EE19E0}"/>
    <dgm:cxn modelId="{08C7D944-341B-478A-93AC-124F242B6E6D}" type="presOf" srcId="{B5ABC54C-1711-439C-8264-983FAA78772E}" destId="{1B9F729F-24DF-46B0-8BEF-1C1F43B041BD}" srcOrd="0" destOrd="0" presId="urn:microsoft.com/office/officeart/2005/8/layout/bProcess4"/>
    <dgm:cxn modelId="{E78D562C-E99E-4ADB-A285-9C7D4E5249EC}" srcId="{C48E2C84-DF86-4289-9F34-B3B1BAE76F21}" destId="{1A2557B1-A863-4E5F-A0FF-4CF8BDE005F4}" srcOrd="0" destOrd="0" parTransId="{A853091D-9E26-4765-9EF1-F93C85271564}" sibTransId="{F7522900-1DDF-4DB5-A903-1D16350E8240}"/>
    <dgm:cxn modelId="{21DE27F5-072C-42C7-B470-4014B073A2B5}" type="presOf" srcId="{C48E2C84-DF86-4289-9F34-B3B1BAE76F21}" destId="{28A2EA73-2CD4-4C46-9815-31F59CA20F22}" srcOrd="0" destOrd="0" presId="urn:microsoft.com/office/officeart/2005/8/layout/bProcess4"/>
    <dgm:cxn modelId="{72E5618A-49EC-47AB-BF1E-D71C018F8422}" type="presOf" srcId="{725BA596-38F3-4202-93B9-6BB13CD4591F}" destId="{074DE0EC-DD55-47CE-B97B-D9F356619AF7}" srcOrd="0" destOrd="0" presId="urn:microsoft.com/office/officeart/2005/8/layout/bProcess4"/>
    <dgm:cxn modelId="{94310907-314C-48B8-B687-F2EAFB9B4BC1}" srcId="{C48E2C84-DF86-4289-9F34-B3B1BAE76F21}" destId="{3CE8D2B9-97D1-4518-9CA8-3505528D31DD}" srcOrd="5" destOrd="0" parTransId="{A56E55E3-003F-4208-B508-6794BC5C6F12}" sibTransId="{3585C368-566C-4748-A352-11D8E6D4495C}"/>
    <dgm:cxn modelId="{B4F1AE44-CF77-4FDF-A3EA-79232E003AB3}" srcId="{C48E2C84-DF86-4289-9F34-B3B1BAE76F21}" destId="{3E7EF7AE-0722-402D-8AE1-B1031A0C14EF}" srcOrd="4" destOrd="0" parTransId="{D6CF9217-192E-4433-8B66-F82BB7B38E5E}" sibTransId="{F7CDE2C3-2B3C-41C3-BA13-7163486C0D3E}"/>
    <dgm:cxn modelId="{CB48B593-2EC3-44F0-BA82-85E9823C5E62}" srcId="{C48E2C84-DF86-4289-9F34-B3B1BAE76F21}" destId="{6E3CC7A9-A1CE-42E8-A204-F85DD7D34C84}" srcOrd="7" destOrd="0" parTransId="{0DE60211-36C5-4CDE-9EF6-E060DD70D886}" sibTransId="{410EA714-1906-416D-9373-E2F90D36A9C7}"/>
    <dgm:cxn modelId="{F6BDA95B-7E0E-4F3C-825D-E1ACE3931CF4}" type="presOf" srcId="{9F0710EC-DABD-48D5-8EBE-3FB70C7355EC}" destId="{52F92A70-216B-4DCE-A291-71A6B30DB517}" srcOrd="0" destOrd="0" presId="urn:microsoft.com/office/officeart/2005/8/layout/bProcess4"/>
    <dgm:cxn modelId="{DA5552E6-97CB-4081-9308-A7442B64ED6B}" type="presOf" srcId="{3E7EF7AE-0722-402D-8AE1-B1031A0C14EF}" destId="{95AF8A5F-18E2-4ACE-BB16-A44747944183}" srcOrd="0" destOrd="0" presId="urn:microsoft.com/office/officeart/2005/8/layout/bProcess4"/>
    <dgm:cxn modelId="{79CE883C-BC18-4834-8385-19CE17825AB2}" type="presOf" srcId="{5519E983-D9B8-4496-834C-ED72016CDC9A}" destId="{204D0655-56B2-44D5-AC87-3D7F3D70C712}" srcOrd="0" destOrd="0" presId="urn:microsoft.com/office/officeart/2005/8/layout/bProcess4"/>
    <dgm:cxn modelId="{2CC8A0B0-44AD-4C3A-9AD2-8148646F16FD}" type="presOf" srcId="{6E3CC7A9-A1CE-42E8-A204-F85DD7D34C84}" destId="{326789B1-67EC-421D-A2FF-FFD207BAAD34}" srcOrd="0" destOrd="0" presId="urn:microsoft.com/office/officeart/2005/8/layout/bProcess4"/>
    <dgm:cxn modelId="{B4A15333-5F63-4C3C-B345-5D12CA3956BE}" type="presOf" srcId="{F7522900-1DDF-4DB5-A903-1D16350E8240}" destId="{F5AC32AC-F100-4057-AAD5-242963609258}" srcOrd="0" destOrd="0" presId="urn:microsoft.com/office/officeart/2005/8/layout/bProcess4"/>
    <dgm:cxn modelId="{0C57E607-528F-4208-A182-019D254B3858}" type="presOf" srcId="{0CB2BAA3-F2A3-4DAA-BD01-58BC6E4CB6B2}" destId="{A60D3363-C309-4DF1-A4D9-E9B260E908B1}" srcOrd="0" destOrd="0" presId="urn:microsoft.com/office/officeart/2005/8/layout/bProcess4"/>
    <dgm:cxn modelId="{5513F512-70EA-4D3F-9ED5-8A6EDC679732}" srcId="{C48E2C84-DF86-4289-9F34-B3B1BAE76F21}" destId="{C5A74112-0272-4F13-8950-13E90712E6ED}" srcOrd="3" destOrd="0" parTransId="{3312A1B6-26FA-43C5-B6BB-DB39EBA9EF60}" sibTransId="{725BA596-38F3-4202-93B9-6BB13CD4591F}"/>
    <dgm:cxn modelId="{9EFCBE0C-3402-4AB0-ABD6-3D703717792E}" srcId="{C48E2C84-DF86-4289-9F34-B3B1BAE76F21}" destId="{5519E983-D9B8-4496-834C-ED72016CDC9A}" srcOrd="1" destOrd="0" parTransId="{CDA333DA-4A90-4347-A7A9-D9DAA190C8B5}" sibTransId="{0CB2BAA3-F2A3-4DAA-BD01-58BC6E4CB6B2}"/>
    <dgm:cxn modelId="{C440E4DB-B6AC-4F23-B3A4-E4EB2FEEB0DB}" type="presOf" srcId="{1A2557B1-A863-4E5F-A0FF-4CF8BDE005F4}" destId="{4B807832-FC88-4D1D-9231-97C6C7977427}" srcOrd="0" destOrd="0" presId="urn:microsoft.com/office/officeart/2005/8/layout/bProcess4"/>
    <dgm:cxn modelId="{E2A13EE7-282F-47C3-A738-C2112A43F395}" type="presParOf" srcId="{28A2EA73-2CD4-4C46-9815-31F59CA20F22}" destId="{573EDB29-B9DB-4921-B62F-3A09A49DB58F}" srcOrd="0" destOrd="0" presId="urn:microsoft.com/office/officeart/2005/8/layout/bProcess4"/>
    <dgm:cxn modelId="{A1BCBD0E-57F1-4CF1-9BD8-AB766230BC27}" type="presParOf" srcId="{573EDB29-B9DB-4921-B62F-3A09A49DB58F}" destId="{2858335D-286D-4938-BCD7-D30CEE7217B9}" srcOrd="0" destOrd="0" presId="urn:microsoft.com/office/officeart/2005/8/layout/bProcess4"/>
    <dgm:cxn modelId="{C5FCF2A7-582B-4C31-BCA2-62121B1885AF}" type="presParOf" srcId="{573EDB29-B9DB-4921-B62F-3A09A49DB58F}" destId="{4B807832-FC88-4D1D-9231-97C6C7977427}" srcOrd="1" destOrd="0" presId="urn:microsoft.com/office/officeart/2005/8/layout/bProcess4"/>
    <dgm:cxn modelId="{4593B71E-4401-41DA-A906-A6D703D15599}" type="presParOf" srcId="{28A2EA73-2CD4-4C46-9815-31F59CA20F22}" destId="{F5AC32AC-F100-4057-AAD5-242963609258}" srcOrd="1" destOrd="0" presId="urn:microsoft.com/office/officeart/2005/8/layout/bProcess4"/>
    <dgm:cxn modelId="{C69DAFE3-390F-456A-AC41-D4676183D2B8}" type="presParOf" srcId="{28A2EA73-2CD4-4C46-9815-31F59CA20F22}" destId="{8EF881CF-4C05-426C-B79B-1D991E984A46}" srcOrd="2" destOrd="0" presId="urn:microsoft.com/office/officeart/2005/8/layout/bProcess4"/>
    <dgm:cxn modelId="{F92B5E60-BE99-4ADC-9E5A-29D6E2CE086B}" type="presParOf" srcId="{8EF881CF-4C05-426C-B79B-1D991E984A46}" destId="{48DFA1EE-AAF3-4448-9323-D23A29DFF313}" srcOrd="0" destOrd="0" presId="urn:microsoft.com/office/officeart/2005/8/layout/bProcess4"/>
    <dgm:cxn modelId="{283805C9-BB9A-4592-ABA4-D645F7F5B1DB}" type="presParOf" srcId="{8EF881CF-4C05-426C-B79B-1D991E984A46}" destId="{204D0655-56B2-44D5-AC87-3D7F3D70C712}" srcOrd="1" destOrd="0" presId="urn:microsoft.com/office/officeart/2005/8/layout/bProcess4"/>
    <dgm:cxn modelId="{7A74666A-D317-4D07-870D-24A5EE1801AC}" type="presParOf" srcId="{28A2EA73-2CD4-4C46-9815-31F59CA20F22}" destId="{A60D3363-C309-4DF1-A4D9-E9B260E908B1}" srcOrd="3" destOrd="0" presId="urn:microsoft.com/office/officeart/2005/8/layout/bProcess4"/>
    <dgm:cxn modelId="{6A9DFFF4-BFE6-41EF-861D-EE341616C378}" type="presParOf" srcId="{28A2EA73-2CD4-4C46-9815-31F59CA20F22}" destId="{C6DFF559-4EC0-4A46-81F4-8E4BFE3E547C}" srcOrd="4" destOrd="0" presId="urn:microsoft.com/office/officeart/2005/8/layout/bProcess4"/>
    <dgm:cxn modelId="{4A2C4DF6-EBD5-46B0-B85D-88DE8FED2E5F}" type="presParOf" srcId="{C6DFF559-4EC0-4A46-81F4-8E4BFE3E547C}" destId="{48FA5F04-E459-4D0E-9FD4-8F36843E89B6}" srcOrd="0" destOrd="0" presId="urn:microsoft.com/office/officeart/2005/8/layout/bProcess4"/>
    <dgm:cxn modelId="{5AFF7DCF-E3AF-480F-8540-99A3756798A6}" type="presParOf" srcId="{C6DFF559-4EC0-4A46-81F4-8E4BFE3E547C}" destId="{1EB3A0FD-1FE2-4579-B326-D03A2AED28DD}" srcOrd="1" destOrd="0" presId="urn:microsoft.com/office/officeart/2005/8/layout/bProcess4"/>
    <dgm:cxn modelId="{B8C1CE1C-A197-4F57-B37C-B532D986DE73}" type="presParOf" srcId="{28A2EA73-2CD4-4C46-9815-31F59CA20F22}" destId="{C6380528-3D73-43AF-BB33-EFB9610CCA43}" srcOrd="5" destOrd="0" presId="urn:microsoft.com/office/officeart/2005/8/layout/bProcess4"/>
    <dgm:cxn modelId="{D3DB0135-44FA-4ED7-A7CC-38AEEACC423C}" type="presParOf" srcId="{28A2EA73-2CD4-4C46-9815-31F59CA20F22}" destId="{6F6E2401-45F2-494A-B800-7E13A3CE0D7C}" srcOrd="6" destOrd="0" presId="urn:microsoft.com/office/officeart/2005/8/layout/bProcess4"/>
    <dgm:cxn modelId="{ADB55E6C-1F9F-4E3C-A443-4D205A79850B}" type="presParOf" srcId="{6F6E2401-45F2-494A-B800-7E13A3CE0D7C}" destId="{68CFC86A-AA8D-480D-9B6C-D995E5E4EA0A}" srcOrd="0" destOrd="0" presId="urn:microsoft.com/office/officeart/2005/8/layout/bProcess4"/>
    <dgm:cxn modelId="{2819E49C-BAC5-46E0-B07F-4C35C1EFBDF5}" type="presParOf" srcId="{6F6E2401-45F2-494A-B800-7E13A3CE0D7C}" destId="{DB8D094A-F50C-4DF7-9783-E0F42866250D}" srcOrd="1" destOrd="0" presId="urn:microsoft.com/office/officeart/2005/8/layout/bProcess4"/>
    <dgm:cxn modelId="{4C6DA46E-5210-4AEE-8B8D-D1350B9290CB}" type="presParOf" srcId="{28A2EA73-2CD4-4C46-9815-31F59CA20F22}" destId="{074DE0EC-DD55-47CE-B97B-D9F356619AF7}" srcOrd="7" destOrd="0" presId="urn:microsoft.com/office/officeart/2005/8/layout/bProcess4"/>
    <dgm:cxn modelId="{C9D938C0-BB35-42F6-BE8A-A02633115F31}" type="presParOf" srcId="{28A2EA73-2CD4-4C46-9815-31F59CA20F22}" destId="{B88918E4-B4FA-4A38-AFF2-372166B5ADD7}" srcOrd="8" destOrd="0" presId="urn:microsoft.com/office/officeart/2005/8/layout/bProcess4"/>
    <dgm:cxn modelId="{91659AB4-EFCC-4604-A5C1-0D927A4534D5}" type="presParOf" srcId="{B88918E4-B4FA-4A38-AFF2-372166B5ADD7}" destId="{BA8A1704-A37C-4551-915C-7DC73E21F87D}" srcOrd="0" destOrd="0" presId="urn:microsoft.com/office/officeart/2005/8/layout/bProcess4"/>
    <dgm:cxn modelId="{0BB104CD-D69F-4DC5-B7E4-44C00299DC3F}" type="presParOf" srcId="{B88918E4-B4FA-4A38-AFF2-372166B5ADD7}" destId="{95AF8A5F-18E2-4ACE-BB16-A44747944183}" srcOrd="1" destOrd="0" presId="urn:microsoft.com/office/officeart/2005/8/layout/bProcess4"/>
    <dgm:cxn modelId="{D7187523-6A7D-4239-BA5D-CFC7FEB8F738}" type="presParOf" srcId="{28A2EA73-2CD4-4C46-9815-31F59CA20F22}" destId="{6EF23337-5F39-481E-982E-4C98F58BAE17}" srcOrd="9" destOrd="0" presId="urn:microsoft.com/office/officeart/2005/8/layout/bProcess4"/>
    <dgm:cxn modelId="{94CCEBD7-7FB1-4E7E-B41B-CE43413C354C}" type="presParOf" srcId="{28A2EA73-2CD4-4C46-9815-31F59CA20F22}" destId="{B14D417D-2FB6-4FBF-A537-3CC2745B073E}" srcOrd="10" destOrd="0" presId="urn:microsoft.com/office/officeart/2005/8/layout/bProcess4"/>
    <dgm:cxn modelId="{322E4551-7D33-4E3A-AD78-85628DB59482}" type="presParOf" srcId="{B14D417D-2FB6-4FBF-A537-3CC2745B073E}" destId="{576D3C6B-6AD7-4D81-8BFE-C98C97034F7E}" srcOrd="0" destOrd="0" presId="urn:microsoft.com/office/officeart/2005/8/layout/bProcess4"/>
    <dgm:cxn modelId="{C3C8EC9D-83ED-4202-8F3B-8764D8470A59}" type="presParOf" srcId="{B14D417D-2FB6-4FBF-A537-3CC2745B073E}" destId="{FB93BFBD-7F96-40B9-A7A2-D753D3006629}" srcOrd="1" destOrd="0" presId="urn:microsoft.com/office/officeart/2005/8/layout/bProcess4"/>
    <dgm:cxn modelId="{7E5A8A68-7E07-4F5E-B8AA-F1DBF61D3A53}" type="presParOf" srcId="{28A2EA73-2CD4-4C46-9815-31F59CA20F22}" destId="{1EEC92CB-1523-424C-95DE-760C2DF08FF1}" srcOrd="11" destOrd="0" presId="urn:microsoft.com/office/officeart/2005/8/layout/bProcess4"/>
    <dgm:cxn modelId="{00AF3CEC-3627-4AA6-9645-3814020017F6}" type="presParOf" srcId="{28A2EA73-2CD4-4C46-9815-31F59CA20F22}" destId="{E1695142-9686-473D-BB6C-432C8CAE034F}" srcOrd="12" destOrd="0" presId="urn:microsoft.com/office/officeart/2005/8/layout/bProcess4"/>
    <dgm:cxn modelId="{75B54073-685A-41D3-844F-34744F39C8B2}" type="presParOf" srcId="{E1695142-9686-473D-BB6C-432C8CAE034F}" destId="{275AFC26-018C-46C5-813C-A793D5F831BD}" srcOrd="0" destOrd="0" presId="urn:microsoft.com/office/officeart/2005/8/layout/bProcess4"/>
    <dgm:cxn modelId="{6F2CE0A4-F4C2-4867-AA91-ECBBD992245A}" type="presParOf" srcId="{E1695142-9686-473D-BB6C-432C8CAE034F}" destId="{52F92A70-216B-4DCE-A291-71A6B30DB517}" srcOrd="1" destOrd="0" presId="urn:microsoft.com/office/officeart/2005/8/layout/bProcess4"/>
    <dgm:cxn modelId="{182550F2-42CB-42DB-B482-E517214A703B}" type="presParOf" srcId="{28A2EA73-2CD4-4C46-9815-31F59CA20F22}" destId="{1B9F729F-24DF-46B0-8BEF-1C1F43B041BD}" srcOrd="13" destOrd="0" presId="urn:microsoft.com/office/officeart/2005/8/layout/bProcess4"/>
    <dgm:cxn modelId="{F2FF4A5D-26D9-4E64-B82B-B74B8FEDE755}" type="presParOf" srcId="{28A2EA73-2CD4-4C46-9815-31F59CA20F22}" destId="{6042C04A-CFC9-4AC3-8FE9-E6B90D6A2F25}" srcOrd="14" destOrd="0" presId="urn:microsoft.com/office/officeart/2005/8/layout/bProcess4"/>
    <dgm:cxn modelId="{05CA99FD-C886-4B61-9A86-1ABBE5C3B0E5}" type="presParOf" srcId="{6042C04A-CFC9-4AC3-8FE9-E6B90D6A2F25}" destId="{CFD4299C-537E-4529-AD74-33CEA0D15A4B}" srcOrd="0" destOrd="0" presId="urn:microsoft.com/office/officeart/2005/8/layout/bProcess4"/>
    <dgm:cxn modelId="{E89DC9A9-0298-4281-A67B-63E18E1F6026}" type="presParOf" srcId="{6042C04A-CFC9-4AC3-8FE9-E6B90D6A2F25}" destId="{326789B1-67EC-421D-A2FF-FFD207BAAD34}" srcOrd="1" destOrd="0" presId="urn:microsoft.com/office/officeart/2005/8/layout/bProcess4"/>
  </dgm:cxnLst>
  <dgm:bg>
    <a:gradFill>
      <a:gsLst>
        <a:gs pos="0">
          <a:schemeClr val="accent2">
            <a:lumMod val="40000"/>
            <a:lumOff val="60000"/>
          </a:schemeClr>
        </a:gs>
        <a:gs pos="100000">
          <a:schemeClr val="bg2">
            <a:shade val="98000"/>
            <a:satMod val="120000"/>
            <a:lumMod val="98000"/>
          </a:schemeClr>
        </a:gs>
      </a:gsLst>
      <a:path path="circle">
        <a:fillToRect l="50000" t="50000" r="100000" b="100000"/>
      </a:path>
    </a:gra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5233E2-D32E-460F-834F-B2EF62DB0EB8}"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8BDD6755-0AE7-4067-BAD4-4BC7A0F60AA0}">
      <dgm:prSet phldrT="[Text]"/>
      <dgm:spPr/>
      <dgm:t>
        <a:bodyPr/>
        <a:lstStyle/>
        <a:p>
          <a:r>
            <a:rPr lang="en-US" dirty="0" smtClean="0"/>
            <a:t>Total Charter School ADA</a:t>
          </a:r>
        </a:p>
        <a:p>
          <a:r>
            <a:rPr lang="en-US" dirty="0" smtClean="0"/>
            <a:t>2,095</a:t>
          </a:r>
          <a:endParaRPr lang="en-US" dirty="0"/>
        </a:p>
      </dgm:t>
    </dgm:pt>
    <dgm:pt modelId="{4326966C-99DD-49D3-9746-C26F742B8BE7}" type="parTrans" cxnId="{6593D0DB-E2C1-48F8-B36F-0244759C74AA}">
      <dgm:prSet/>
      <dgm:spPr/>
      <dgm:t>
        <a:bodyPr/>
        <a:lstStyle/>
        <a:p>
          <a:endParaRPr lang="en-US"/>
        </a:p>
      </dgm:t>
    </dgm:pt>
    <dgm:pt modelId="{9E7F7A7C-D260-43B8-8B7A-2AAA8DFCF67E}" type="sibTrans" cxnId="{6593D0DB-E2C1-48F8-B36F-0244759C74AA}">
      <dgm:prSet/>
      <dgm:spPr/>
      <dgm:t>
        <a:bodyPr/>
        <a:lstStyle/>
        <a:p>
          <a:endParaRPr lang="en-US"/>
        </a:p>
      </dgm:t>
    </dgm:pt>
    <dgm:pt modelId="{FE33AC87-9107-44D3-A6A7-7F942CD19BE9}">
      <dgm:prSet phldrT="[Text]" custT="1"/>
      <dgm:spPr/>
      <dgm:t>
        <a:bodyPr/>
        <a:lstStyle/>
        <a:p>
          <a:r>
            <a:rPr lang="en-US" sz="1800" dirty="0" smtClean="0"/>
            <a:t>Newcastle Elementary ADA</a:t>
          </a:r>
        </a:p>
        <a:p>
          <a:r>
            <a:rPr lang="en-US" sz="1800" dirty="0" smtClean="0"/>
            <a:t>141</a:t>
          </a:r>
        </a:p>
        <a:p>
          <a:endParaRPr lang="en-US" sz="1100" dirty="0"/>
        </a:p>
      </dgm:t>
    </dgm:pt>
    <dgm:pt modelId="{9D8F8DF5-8C05-4315-8CB3-B85FE756F906}" type="parTrans" cxnId="{80F64BB9-9C71-46C4-AC72-7BBDEB498FC0}">
      <dgm:prSet/>
      <dgm:spPr/>
      <dgm:t>
        <a:bodyPr/>
        <a:lstStyle/>
        <a:p>
          <a:endParaRPr lang="en-US"/>
        </a:p>
      </dgm:t>
    </dgm:pt>
    <dgm:pt modelId="{5AACFB2D-C5AC-4955-BB9C-78956DBB6CE1}" type="sibTrans" cxnId="{80F64BB9-9C71-46C4-AC72-7BBDEB498FC0}">
      <dgm:prSet/>
      <dgm:spPr/>
      <dgm:t>
        <a:bodyPr/>
        <a:lstStyle/>
        <a:p>
          <a:endParaRPr lang="en-US"/>
        </a:p>
      </dgm:t>
    </dgm:pt>
    <dgm:pt modelId="{B1460A1C-A857-492E-A2B2-53ADF9F8CE1D}" type="pres">
      <dgm:prSet presAssocID="{175233E2-D32E-460F-834F-B2EF62DB0EB8}" presName="compositeShape" presStyleCnt="0">
        <dgm:presLayoutVars>
          <dgm:chMax val="2"/>
          <dgm:dir/>
          <dgm:resizeHandles val="exact"/>
        </dgm:presLayoutVars>
      </dgm:prSet>
      <dgm:spPr/>
      <dgm:t>
        <a:bodyPr/>
        <a:lstStyle/>
        <a:p>
          <a:endParaRPr lang="en-US"/>
        </a:p>
      </dgm:t>
    </dgm:pt>
    <dgm:pt modelId="{A83EF74D-2661-4D02-8567-B873BAE4F670}" type="pres">
      <dgm:prSet presAssocID="{175233E2-D32E-460F-834F-B2EF62DB0EB8}" presName="divider" presStyleLbl="fgShp" presStyleIdx="0" presStyleCnt="1"/>
      <dgm:spPr/>
    </dgm:pt>
    <dgm:pt modelId="{2A3844A0-BAFD-4669-B643-E06C34C791B9}" type="pres">
      <dgm:prSet presAssocID="{8BDD6755-0AE7-4067-BAD4-4BC7A0F60AA0}" presName="downArrow" presStyleLbl="node1" presStyleIdx="0" presStyleCnt="2"/>
      <dgm:spPr/>
    </dgm:pt>
    <dgm:pt modelId="{0E4CACDB-400B-4475-85FD-FE21EAF02D52}" type="pres">
      <dgm:prSet presAssocID="{8BDD6755-0AE7-4067-BAD4-4BC7A0F60AA0}" presName="downArrowText" presStyleLbl="revTx" presStyleIdx="0" presStyleCnt="2" custScaleX="193750">
        <dgm:presLayoutVars>
          <dgm:bulletEnabled val="1"/>
        </dgm:presLayoutVars>
      </dgm:prSet>
      <dgm:spPr/>
      <dgm:t>
        <a:bodyPr/>
        <a:lstStyle/>
        <a:p>
          <a:endParaRPr lang="en-US"/>
        </a:p>
      </dgm:t>
    </dgm:pt>
    <dgm:pt modelId="{120AA92F-523E-4CC0-82DC-B179BB213604}" type="pres">
      <dgm:prSet presAssocID="{FE33AC87-9107-44D3-A6A7-7F942CD19BE9}" presName="upArrow" presStyleLbl="node1" presStyleIdx="1" presStyleCnt="2"/>
      <dgm:spPr/>
    </dgm:pt>
    <dgm:pt modelId="{B44CB505-FA78-4BD3-91D3-64FBB6324428}" type="pres">
      <dgm:prSet presAssocID="{FE33AC87-9107-44D3-A6A7-7F942CD19BE9}" presName="upArrowText" presStyleLbl="revTx" presStyleIdx="1" presStyleCnt="2" custScaleX="139823" custScaleY="84810">
        <dgm:presLayoutVars>
          <dgm:bulletEnabled val="1"/>
        </dgm:presLayoutVars>
      </dgm:prSet>
      <dgm:spPr/>
      <dgm:t>
        <a:bodyPr/>
        <a:lstStyle/>
        <a:p>
          <a:endParaRPr lang="en-US"/>
        </a:p>
      </dgm:t>
    </dgm:pt>
  </dgm:ptLst>
  <dgm:cxnLst>
    <dgm:cxn modelId="{6593D0DB-E2C1-48F8-B36F-0244759C74AA}" srcId="{175233E2-D32E-460F-834F-B2EF62DB0EB8}" destId="{8BDD6755-0AE7-4067-BAD4-4BC7A0F60AA0}" srcOrd="0" destOrd="0" parTransId="{4326966C-99DD-49D3-9746-C26F742B8BE7}" sibTransId="{9E7F7A7C-D260-43B8-8B7A-2AAA8DFCF67E}"/>
    <dgm:cxn modelId="{FC409121-114D-4908-91CE-5F55FE5DE4F7}" type="presOf" srcId="{8BDD6755-0AE7-4067-BAD4-4BC7A0F60AA0}" destId="{0E4CACDB-400B-4475-85FD-FE21EAF02D52}" srcOrd="0" destOrd="0" presId="urn:microsoft.com/office/officeart/2005/8/layout/arrow3"/>
    <dgm:cxn modelId="{A1895120-DCB9-47C9-9E2E-BF93E0316660}" type="presOf" srcId="{FE33AC87-9107-44D3-A6A7-7F942CD19BE9}" destId="{B44CB505-FA78-4BD3-91D3-64FBB6324428}" srcOrd="0" destOrd="0" presId="urn:microsoft.com/office/officeart/2005/8/layout/arrow3"/>
    <dgm:cxn modelId="{AFF4CDC4-1248-487E-855D-402357F299B4}" type="presOf" srcId="{175233E2-D32E-460F-834F-B2EF62DB0EB8}" destId="{B1460A1C-A857-492E-A2B2-53ADF9F8CE1D}" srcOrd="0" destOrd="0" presId="urn:microsoft.com/office/officeart/2005/8/layout/arrow3"/>
    <dgm:cxn modelId="{80F64BB9-9C71-46C4-AC72-7BBDEB498FC0}" srcId="{175233E2-D32E-460F-834F-B2EF62DB0EB8}" destId="{FE33AC87-9107-44D3-A6A7-7F942CD19BE9}" srcOrd="1" destOrd="0" parTransId="{9D8F8DF5-8C05-4315-8CB3-B85FE756F906}" sibTransId="{5AACFB2D-C5AC-4955-BB9C-78956DBB6CE1}"/>
    <dgm:cxn modelId="{CA6A4D0A-A7D4-41C3-815F-EAC7B19D29E6}" type="presParOf" srcId="{B1460A1C-A857-492E-A2B2-53ADF9F8CE1D}" destId="{A83EF74D-2661-4D02-8567-B873BAE4F670}" srcOrd="0" destOrd="0" presId="urn:microsoft.com/office/officeart/2005/8/layout/arrow3"/>
    <dgm:cxn modelId="{0D33B2B9-9037-4744-AB25-4CD908E18B9A}" type="presParOf" srcId="{B1460A1C-A857-492E-A2B2-53ADF9F8CE1D}" destId="{2A3844A0-BAFD-4669-B643-E06C34C791B9}" srcOrd="1" destOrd="0" presId="urn:microsoft.com/office/officeart/2005/8/layout/arrow3"/>
    <dgm:cxn modelId="{0DF5C9D6-DC98-4CC4-A7E0-420A6A913185}" type="presParOf" srcId="{B1460A1C-A857-492E-A2B2-53ADF9F8CE1D}" destId="{0E4CACDB-400B-4475-85FD-FE21EAF02D52}" srcOrd="2" destOrd="0" presId="urn:microsoft.com/office/officeart/2005/8/layout/arrow3"/>
    <dgm:cxn modelId="{44AEAD44-876A-4823-9D49-63C73ADB52A1}" type="presParOf" srcId="{B1460A1C-A857-492E-A2B2-53ADF9F8CE1D}" destId="{120AA92F-523E-4CC0-82DC-B179BB213604}" srcOrd="3" destOrd="0" presId="urn:microsoft.com/office/officeart/2005/8/layout/arrow3"/>
    <dgm:cxn modelId="{4F8AD7E0-70DB-4BC0-B890-EF3A39A00A41}" type="presParOf" srcId="{B1460A1C-A857-492E-A2B2-53ADF9F8CE1D}" destId="{B44CB505-FA78-4BD3-91D3-64FBB6324428}"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AC32AC-F100-4057-AAD5-242963609258}">
      <dsp:nvSpPr>
        <dsp:cNvPr id="0" name=""/>
        <dsp:cNvSpPr/>
      </dsp:nvSpPr>
      <dsp:spPr>
        <a:xfrm rot="5400000">
          <a:off x="-257476" y="1707614"/>
          <a:ext cx="1738339" cy="197289"/>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807832-FC88-4D1D-9231-97C6C7977427}">
      <dsp:nvSpPr>
        <dsp:cNvPr id="0" name=""/>
        <dsp:cNvSpPr/>
      </dsp:nvSpPr>
      <dsp:spPr>
        <a:xfrm>
          <a:off x="3880" y="504599"/>
          <a:ext cx="2521453" cy="1524157"/>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Fund Overview</a:t>
          </a:r>
        </a:p>
        <a:p>
          <a:pPr lvl="0" algn="ctr" defTabSz="800100">
            <a:lnSpc>
              <a:spcPct val="90000"/>
            </a:lnSpc>
            <a:spcBef>
              <a:spcPct val="0"/>
            </a:spcBef>
            <a:spcAft>
              <a:spcPct val="35000"/>
            </a:spcAft>
          </a:pPr>
          <a:r>
            <a:rPr lang="en-US" sz="1800" kern="1200" dirty="0" smtClean="0"/>
            <a:t>2016/2017 Budget Components</a:t>
          </a:r>
        </a:p>
        <a:p>
          <a:pPr lvl="0" algn="ctr" defTabSz="800100">
            <a:lnSpc>
              <a:spcPct val="90000"/>
            </a:lnSpc>
            <a:spcBef>
              <a:spcPct val="0"/>
            </a:spcBef>
            <a:spcAft>
              <a:spcPct val="35000"/>
            </a:spcAft>
          </a:pPr>
          <a:r>
            <a:rPr lang="en-US" sz="1800" kern="1200" dirty="0" smtClean="0"/>
            <a:t>	</a:t>
          </a:r>
          <a:endParaRPr lang="en-US" sz="1800" kern="1200" dirty="0"/>
        </a:p>
      </dsp:txBody>
      <dsp:txXfrm>
        <a:off x="48521" y="549240"/>
        <a:ext cx="2432171" cy="1434875"/>
      </dsp:txXfrm>
    </dsp:sp>
    <dsp:sp modelId="{A60D3363-C309-4DF1-A4D9-E9B260E908B1}">
      <dsp:nvSpPr>
        <dsp:cNvPr id="0" name=""/>
        <dsp:cNvSpPr/>
      </dsp:nvSpPr>
      <dsp:spPr>
        <a:xfrm rot="5400000">
          <a:off x="-205628" y="3403545"/>
          <a:ext cx="1634643" cy="197289"/>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4D0655-56B2-44D5-AC87-3D7F3D70C712}">
      <dsp:nvSpPr>
        <dsp:cNvPr id="0" name=""/>
        <dsp:cNvSpPr/>
      </dsp:nvSpPr>
      <dsp:spPr>
        <a:xfrm>
          <a:off x="168551" y="2357573"/>
          <a:ext cx="2192110" cy="1315266"/>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EPA</a:t>
          </a:r>
        </a:p>
        <a:p>
          <a:pPr lvl="0" algn="ctr" defTabSz="666750">
            <a:lnSpc>
              <a:spcPct val="90000"/>
            </a:lnSpc>
            <a:spcBef>
              <a:spcPct val="0"/>
            </a:spcBef>
            <a:spcAft>
              <a:spcPct val="35000"/>
            </a:spcAft>
          </a:pPr>
          <a:r>
            <a:rPr lang="en-US" sz="1500" kern="1200" dirty="0" smtClean="0"/>
            <a:t> NES/NCS </a:t>
          </a:r>
        </a:p>
        <a:p>
          <a:pPr lvl="0" algn="ctr" defTabSz="666750">
            <a:lnSpc>
              <a:spcPct val="90000"/>
            </a:lnSpc>
            <a:spcBef>
              <a:spcPct val="0"/>
            </a:spcBef>
            <a:spcAft>
              <a:spcPct val="35000"/>
            </a:spcAft>
          </a:pPr>
          <a:r>
            <a:rPr lang="en-US" sz="1500" kern="1200" dirty="0" smtClean="0"/>
            <a:t>Revenue and Expenses</a:t>
          </a:r>
          <a:endParaRPr lang="en-US" sz="1500" kern="1200" dirty="0"/>
        </a:p>
      </dsp:txBody>
      <dsp:txXfrm>
        <a:off x="207074" y="2396096"/>
        <a:ext cx="2115064" cy="1238220"/>
      </dsp:txXfrm>
    </dsp:sp>
    <dsp:sp modelId="{C6380528-3D73-43AF-BB33-EFB9610CCA43}">
      <dsp:nvSpPr>
        <dsp:cNvPr id="0" name=""/>
        <dsp:cNvSpPr/>
      </dsp:nvSpPr>
      <dsp:spPr>
        <a:xfrm rot="62190">
          <a:off x="611438" y="4258474"/>
          <a:ext cx="3114242" cy="197289"/>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B3A0FD-1FE2-4579-B326-D03A2AED28DD}">
      <dsp:nvSpPr>
        <dsp:cNvPr id="0" name=""/>
        <dsp:cNvSpPr/>
      </dsp:nvSpPr>
      <dsp:spPr>
        <a:xfrm>
          <a:off x="168551" y="4001656"/>
          <a:ext cx="2192110" cy="1315266"/>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School District Basic Aid Supplement Charter School Funding</a:t>
          </a:r>
        </a:p>
      </dsp:txBody>
      <dsp:txXfrm>
        <a:off x="207074" y="4040179"/>
        <a:ext cx="2115064" cy="1238220"/>
      </dsp:txXfrm>
    </dsp:sp>
    <dsp:sp modelId="{074DE0EC-DD55-47CE-B97B-D9F356619AF7}">
      <dsp:nvSpPr>
        <dsp:cNvPr id="0" name=""/>
        <dsp:cNvSpPr/>
      </dsp:nvSpPr>
      <dsp:spPr>
        <a:xfrm rot="16122418">
          <a:off x="2862944" y="3434072"/>
          <a:ext cx="1696130" cy="197289"/>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8D094A-F50C-4DF7-9783-E0F42866250D}">
      <dsp:nvSpPr>
        <dsp:cNvPr id="0" name=""/>
        <dsp:cNvSpPr/>
      </dsp:nvSpPr>
      <dsp:spPr>
        <a:xfrm>
          <a:off x="3287004" y="4062710"/>
          <a:ext cx="2192110" cy="1315266"/>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Change in Ending Fund Balance </a:t>
          </a:r>
        </a:p>
        <a:p>
          <a:pPr lvl="0" algn="ctr" defTabSz="666750">
            <a:lnSpc>
              <a:spcPct val="90000"/>
            </a:lnSpc>
            <a:spcBef>
              <a:spcPct val="0"/>
            </a:spcBef>
            <a:spcAft>
              <a:spcPct val="35000"/>
            </a:spcAft>
          </a:pPr>
          <a:r>
            <a:rPr lang="en-US" sz="1500" kern="1200" dirty="0" smtClean="0"/>
            <a:t>EFB Assignments</a:t>
          </a:r>
          <a:endParaRPr lang="en-US" sz="1500" kern="1200" dirty="0"/>
        </a:p>
      </dsp:txBody>
      <dsp:txXfrm>
        <a:off x="3325527" y="4101233"/>
        <a:ext cx="2115064" cy="1238220"/>
      </dsp:txXfrm>
    </dsp:sp>
    <dsp:sp modelId="{6EF23337-5F39-481E-982E-4C98F58BAE17}">
      <dsp:nvSpPr>
        <dsp:cNvPr id="0" name=""/>
        <dsp:cNvSpPr/>
      </dsp:nvSpPr>
      <dsp:spPr>
        <a:xfrm rot="16200000">
          <a:off x="2874550" y="1759462"/>
          <a:ext cx="1634643" cy="197289"/>
        </a:xfrm>
        <a:prstGeom prst="rect">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F8A5F-18E2-4ACE-BB16-A44747944183}">
      <dsp:nvSpPr>
        <dsp:cNvPr id="0" name=""/>
        <dsp:cNvSpPr/>
      </dsp:nvSpPr>
      <dsp:spPr>
        <a:xfrm>
          <a:off x="3248730" y="2357573"/>
          <a:ext cx="2192110" cy="1315266"/>
        </a:xfrm>
        <a:prstGeom prst="roundRect">
          <a:avLst>
            <a:gd name="adj" fmla="val 10000"/>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Harvest Ridge/Placer Academy</a:t>
          </a:r>
        </a:p>
        <a:p>
          <a:pPr lvl="0" algn="ctr" defTabSz="666750">
            <a:lnSpc>
              <a:spcPct val="90000"/>
            </a:lnSpc>
            <a:spcBef>
              <a:spcPct val="0"/>
            </a:spcBef>
            <a:spcAft>
              <a:spcPct val="35000"/>
            </a:spcAft>
          </a:pPr>
          <a:r>
            <a:rPr lang="en-US" sz="1500" kern="1200" dirty="0" smtClean="0"/>
            <a:t>Revenue </a:t>
          </a:r>
        </a:p>
        <a:p>
          <a:pPr lvl="0" algn="ctr" defTabSz="666750">
            <a:lnSpc>
              <a:spcPct val="90000"/>
            </a:lnSpc>
            <a:spcBef>
              <a:spcPct val="0"/>
            </a:spcBef>
            <a:spcAft>
              <a:spcPct val="35000"/>
            </a:spcAft>
          </a:pPr>
          <a:r>
            <a:rPr lang="en-US" sz="1500" kern="1200" dirty="0" smtClean="0"/>
            <a:t>Expenses</a:t>
          </a:r>
          <a:endParaRPr lang="en-US" sz="1500" kern="1200" dirty="0"/>
        </a:p>
      </dsp:txBody>
      <dsp:txXfrm>
        <a:off x="3287253" y="2396096"/>
        <a:ext cx="2115064" cy="1238220"/>
      </dsp:txXfrm>
    </dsp:sp>
    <dsp:sp modelId="{1EEC92CB-1523-424C-95DE-760C2DF08FF1}">
      <dsp:nvSpPr>
        <dsp:cNvPr id="0" name=""/>
        <dsp:cNvSpPr/>
      </dsp:nvSpPr>
      <dsp:spPr>
        <a:xfrm>
          <a:off x="3696592" y="937420"/>
          <a:ext cx="2906067" cy="197289"/>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93BFBD-7F96-40B9-A7A2-D753D3006629}">
      <dsp:nvSpPr>
        <dsp:cNvPr id="0" name=""/>
        <dsp:cNvSpPr/>
      </dsp:nvSpPr>
      <dsp:spPr>
        <a:xfrm>
          <a:off x="3248730" y="713489"/>
          <a:ext cx="2192110" cy="1315266"/>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Change in Ending Fund Balance</a:t>
          </a:r>
        </a:p>
        <a:p>
          <a:pPr lvl="0" algn="ctr" defTabSz="666750">
            <a:lnSpc>
              <a:spcPct val="90000"/>
            </a:lnSpc>
            <a:spcBef>
              <a:spcPct val="0"/>
            </a:spcBef>
            <a:spcAft>
              <a:spcPct val="35000"/>
            </a:spcAft>
          </a:pPr>
          <a:r>
            <a:rPr lang="en-US" sz="1500" kern="1200" dirty="0" smtClean="0"/>
            <a:t>EFB Assignments</a:t>
          </a:r>
        </a:p>
      </dsp:txBody>
      <dsp:txXfrm>
        <a:off x="3287253" y="752012"/>
        <a:ext cx="2115064" cy="1238220"/>
      </dsp:txXfrm>
    </dsp:sp>
    <dsp:sp modelId="{1B9F729F-24DF-46B0-8BEF-1C1F43B041BD}">
      <dsp:nvSpPr>
        <dsp:cNvPr id="0" name=""/>
        <dsp:cNvSpPr/>
      </dsp:nvSpPr>
      <dsp:spPr>
        <a:xfrm rot="5400000">
          <a:off x="5790057" y="1759462"/>
          <a:ext cx="1634643" cy="197289"/>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F92A70-216B-4DCE-A291-71A6B30DB517}">
      <dsp:nvSpPr>
        <dsp:cNvPr id="0" name=""/>
        <dsp:cNvSpPr/>
      </dsp:nvSpPr>
      <dsp:spPr>
        <a:xfrm>
          <a:off x="6164237" y="713489"/>
          <a:ext cx="2192110" cy="1315266"/>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Other Funds</a:t>
          </a:r>
        </a:p>
        <a:p>
          <a:pPr lvl="0" algn="ctr" defTabSz="666750">
            <a:lnSpc>
              <a:spcPct val="90000"/>
            </a:lnSpc>
            <a:spcBef>
              <a:spcPct val="0"/>
            </a:spcBef>
            <a:spcAft>
              <a:spcPct val="35000"/>
            </a:spcAft>
          </a:pPr>
          <a:r>
            <a:rPr lang="en-US" sz="1500" kern="1200" dirty="0" smtClean="0"/>
            <a:t>Ending Fund Balance Assignments</a:t>
          </a:r>
          <a:endParaRPr lang="en-US" sz="1500" kern="1200" dirty="0"/>
        </a:p>
      </dsp:txBody>
      <dsp:txXfrm>
        <a:off x="6202760" y="752012"/>
        <a:ext cx="2115064" cy="1238220"/>
      </dsp:txXfrm>
    </dsp:sp>
    <dsp:sp modelId="{326789B1-67EC-421D-A2FF-FFD207BAAD34}">
      <dsp:nvSpPr>
        <dsp:cNvPr id="0" name=""/>
        <dsp:cNvSpPr/>
      </dsp:nvSpPr>
      <dsp:spPr>
        <a:xfrm>
          <a:off x="6164237" y="2357573"/>
          <a:ext cx="2192110" cy="1315266"/>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Long Term Debt</a:t>
          </a:r>
          <a:endParaRPr lang="en-US" sz="1500" kern="1200" dirty="0"/>
        </a:p>
      </dsp:txBody>
      <dsp:txXfrm>
        <a:off x="6202760" y="2396096"/>
        <a:ext cx="2115064" cy="12382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EF74D-2661-4D02-8567-B873BAE4F670}">
      <dsp:nvSpPr>
        <dsp:cNvPr id="0" name=""/>
        <dsp:cNvSpPr/>
      </dsp:nvSpPr>
      <dsp:spPr>
        <a:xfrm rot="21300000">
          <a:off x="1168700" y="894746"/>
          <a:ext cx="5137940" cy="449511"/>
        </a:xfrm>
        <a:prstGeom prst="mathMinus">
          <a:avLst/>
        </a:prstGeom>
        <a:solidFill>
          <a:schemeClr val="accent1">
            <a:tint val="6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3844A0-BAFD-4669-B643-E06C34C791B9}">
      <dsp:nvSpPr>
        <dsp:cNvPr id="0" name=""/>
        <dsp:cNvSpPr/>
      </dsp:nvSpPr>
      <dsp:spPr>
        <a:xfrm>
          <a:off x="897041" y="111950"/>
          <a:ext cx="2242602" cy="895602"/>
        </a:xfrm>
        <a:prstGeom prst="downArrow">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4CACDB-400B-4475-85FD-FE21EAF02D52}">
      <dsp:nvSpPr>
        <dsp:cNvPr id="0" name=""/>
        <dsp:cNvSpPr/>
      </dsp:nvSpPr>
      <dsp:spPr>
        <a:xfrm>
          <a:off x="2840629" y="0"/>
          <a:ext cx="4634712" cy="940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Total Charter School ADA</a:t>
          </a:r>
        </a:p>
        <a:p>
          <a:pPr lvl="0" algn="ctr" defTabSz="800100">
            <a:lnSpc>
              <a:spcPct val="90000"/>
            </a:lnSpc>
            <a:spcBef>
              <a:spcPct val="0"/>
            </a:spcBef>
            <a:spcAft>
              <a:spcPct val="35000"/>
            </a:spcAft>
          </a:pPr>
          <a:r>
            <a:rPr lang="en-US" sz="1800" kern="1200" dirty="0" smtClean="0"/>
            <a:t>2,095</a:t>
          </a:r>
          <a:endParaRPr lang="en-US" sz="1800" kern="1200" dirty="0"/>
        </a:p>
      </dsp:txBody>
      <dsp:txXfrm>
        <a:off x="2840629" y="0"/>
        <a:ext cx="4634712" cy="940382"/>
      </dsp:txXfrm>
    </dsp:sp>
    <dsp:sp modelId="{120AA92F-523E-4CC0-82DC-B179BB213604}">
      <dsp:nvSpPr>
        <dsp:cNvPr id="0" name=""/>
        <dsp:cNvSpPr/>
      </dsp:nvSpPr>
      <dsp:spPr>
        <a:xfrm>
          <a:off x="4335698" y="1231452"/>
          <a:ext cx="2242602" cy="895602"/>
        </a:xfrm>
        <a:prstGeom prst="upArrow">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4CB505-FA78-4BD3-91D3-64FBB6324428}">
      <dsp:nvSpPr>
        <dsp:cNvPr id="0" name=""/>
        <dsp:cNvSpPr/>
      </dsp:nvSpPr>
      <dsp:spPr>
        <a:xfrm>
          <a:off x="644996" y="1370044"/>
          <a:ext cx="3344719" cy="797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Newcastle Elementary ADA</a:t>
          </a:r>
        </a:p>
        <a:p>
          <a:pPr lvl="0" algn="ctr" defTabSz="800100">
            <a:lnSpc>
              <a:spcPct val="90000"/>
            </a:lnSpc>
            <a:spcBef>
              <a:spcPct val="0"/>
            </a:spcBef>
            <a:spcAft>
              <a:spcPct val="35000"/>
            </a:spcAft>
          </a:pPr>
          <a:r>
            <a:rPr lang="en-US" sz="1800" kern="1200" dirty="0" smtClean="0"/>
            <a:t>141</a:t>
          </a:r>
        </a:p>
        <a:p>
          <a:pPr lvl="0" algn="ctr" defTabSz="800100">
            <a:lnSpc>
              <a:spcPct val="90000"/>
            </a:lnSpc>
            <a:spcBef>
              <a:spcPct val="0"/>
            </a:spcBef>
            <a:spcAft>
              <a:spcPct val="35000"/>
            </a:spcAft>
          </a:pPr>
          <a:endParaRPr lang="en-US" sz="1100" kern="1200" dirty="0"/>
        </a:p>
      </dsp:txBody>
      <dsp:txXfrm>
        <a:off x="644996" y="1370044"/>
        <a:ext cx="3344719" cy="797538"/>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08" tIns="46655" rIns="93308" bIns="46655"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08" tIns="46655" rIns="93308" bIns="46655" rtlCol="0"/>
          <a:lstStyle>
            <a:lvl1pPr algn="r">
              <a:defRPr sz="1200"/>
            </a:lvl1pPr>
          </a:lstStyle>
          <a:p>
            <a:fld id="{FA6CFED4-D69B-4F2E-9E8F-84756F102C74}" type="datetimeFigureOut">
              <a:rPr lang="en-US" smtClean="0"/>
              <a:pPr/>
              <a:t>9/13/2017</a:t>
            </a:fld>
            <a:endParaRPr lang="en-US" dirty="0"/>
          </a:p>
        </p:txBody>
      </p:sp>
      <p:sp>
        <p:nvSpPr>
          <p:cNvPr id="4" name="Footer Placeholder 3"/>
          <p:cNvSpPr>
            <a:spLocks noGrp="1"/>
          </p:cNvSpPr>
          <p:nvPr>
            <p:ph type="ftr" sz="quarter" idx="2"/>
          </p:nvPr>
        </p:nvSpPr>
        <p:spPr>
          <a:xfrm>
            <a:off x="0" y="8842031"/>
            <a:ext cx="3043343" cy="467071"/>
          </a:xfrm>
          <a:prstGeom prst="rect">
            <a:avLst/>
          </a:prstGeom>
        </p:spPr>
        <p:txBody>
          <a:bodyPr vert="horz" lIns="93308" tIns="46655" rIns="93308" bIns="4665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1"/>
            <a:ext cx="3043343" cy="467071"/>
          </a:xfrm>
          <a:prstGeom prst="rect">
            <a:avLst/>
          </a:prstGeom>
        </p:spPr>
        <p:txBody>
          <a:bodyPr vert="horz" lIns="93308" tIns="46655" rIns="93308" bIns="46655" rtlCol="0" anchor="b"/>
          <a:lstStyle>
            <a:lvl1pPr algn="r">
              <a:defRPr sz="1200"/>
            </a:lvl1pPr>
          </a:lstStyle>
          <a:p>
            <a:fld id="{6EB981B0-9A62-4E8D-B3AC-FD58D27FCBCF}" type="slidenum">
              <a:rPr lang="en-US" smtClean="0"/>
              <a:pPr/>
              <a:t>‹#›</a:t>
            </a:fld>
            <a:endParaRPr lang="en-US" dirty="0"/>
          </a:p>
        </p:txBody>
      </p:sp>
    </p:spTree>
    <p:extLst>
      <p:ext uri="{BB962C8B-B14F-4D97-AF65-F5344CB8AC3E}">
        <p14:creationId xmlns:p14="http://schemas.microsoft.com/office/powerpoint/2010/main" val="40659270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08" tIns="46655" rIns="93308" bIns="46655"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08" tIns="46655" rIns="93308" bIns="46655" rtlCol="0"/>
          <a:lstStyle>
            <a:lvl1pPr algn="r">
              <a:defRPr sz="1200"/>
            </a:lvl1pPr>
          </a:lstStyle>
          <a:p>
            <a:fld id="{53E7D950-FF6C-450E-A292-782665957326}" type="datetimeFigureOut">
              <a:rPr lang="en-US" smtClean="0"/>
              <a:pPr/>
              <a:t>9/13/2017</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08" tIns="46655" rIns="93308" bIns="46655" rtlCol="0" anchor="ctr"/>
          <a:lstStyle/>
          <a:p>
            <a:endParaRPr lang="en-US" dirty="0"/>
          </a:p>
        </p:txBody>
      </p:sp>
      <p:sp>
        <p:nvSpPr>
          <p:cNvPr id="5" name="Notes Placeholder 4"/>
          <p:cNvSpPr>
            <a:spLocks noGrp="1"/>
          </p:cNvSpPr>
          <p:nvPr>
            <p:ph type="body" sz="quarter" idx="3"/>
          </p:nvPr>
        </p:nvSpPr>
        <p:spPr>
          <a:xfrm>
            <a:off x="702310" y="4480005"/>
            <a:ext cx="5618480" cy="3665458"/>
          </a:xfrm>
          <a:prstGeom prst="rect">
            <a:avLst/>
          </a:prstGeom>
        </p:spPr>
        <p:txBody>
          <a:bodyPr vert="horz" lIns="93308" tIns="46655" rIns="93308" bIns="4665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1"/>
            <a:ext cx="3043343" cy="467071"/>
          </a:xfrm>
          <a:prstGeom prst="rect">
            <a:avLst/>
          </a:prstGeom>
        </p:spPr>
        <p:txBody>
          <a:bodyPr vert="horz" lIns="93308" tIns="46655" rIns="93308" bIns="4665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1"/>
            <a:ext cx="3043343" cy="467071"/>
          </a:xfrm>
          <a:prstGeom prst="rect">
            <a:avLst/>
          </a:prstGeom>
        </p:spPr>
        <p:txBody>
          <a:bodyPr vert="horz" lIns="93308" tIns="46655" rIns="93308" bIns="46655" rtlCol="0" anchor="b"/>
          <a:lstStyle>
            <a:lvl1pPr algn="r">
              <a:defRPr sz="1200"/>
            </a:lvl1pPr>
          </a:lstStyle>
          <a:p>
            <a:fld id="{B1D1C1CB-B741-45C3-A5E1-A9697FF5E606}" type="slidenum">
              <a:rPr lang="en-US" smtClean="0"/>
              <a:pPr/>
              <a:t>‹#›</a:t>
            </a:fld>
            <a:endParaRPr lang="en-US" dirty="0"/>
          </a:p>
        </p:txBody>
      </p:sp>
    </p:spTree>
    <p:extLst>
      <p:ext uri="{BB962C8B-B14F-4D97-AF65-F5344CB8AC3E}">
        <p14:creationId xmlns:p14="http://schemas.microsoft.com/office/powerpoint/2010/main" val="3957717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D1C1CB-B741-45C3-A5E1-A9697FF5E606}" type="slidenum">
              <a:rPr lang="en-US" smtClean="0"/>
              <a:pPr/>
              <a:t>1</a:t>
            </a:fld>
            <a:endParaRPr lang="en-US" dirty="0"/>
          </a:p>
        </p:txBody>
      </p:sp>
    </p:spTree>
    <p:extLst>
      <p:ext uri="{BB962C8B-B14F-4D97-AF65-F5344CB8AC3E}">
        <p14:creationId xmlns:p14="http://schemas.microsoft.com/office/powerpoint/2010/main" val="371052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3</a:t>
            </a:fld>
            <a:endParaRPr lang="en-US" dirty="0"/>
          </a:p>
        </p:txBody>
      </p:sp>
    </p:spTree>
    <p:extLst>
      <p:ext uri="{BB962C8B-B14F-4D97-AF65-F5344CB8AC3E}">
        <p14:creationId xmlns:p14="http://schemas.microsoft.com/office/powerpoint/2010/main" val="2426298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t>4</a:t>
            </a:fld>
            <a:endParaRPr lang="en-US" dirty="0"/>
          </a:p>
        </p:txBody>
      </p:sp>
    </p:spTree>
    <p:extLst>
      <p:ext uri="{BB962C8B-B14F-4D97-AF65-F5344CB8AC3E}">
        <p14:creationId xmlns:p14="http://schemas.microsoft.com/office/powerpoint/2010/main" val="1162678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t>5</a:t>
            </a:fld>
            <a:endParaRPr lang="en-US" dirty="0"/>
          </a:p>
        </p:txBody>
      </p:sp>
    </p:spTree>
    <p:extLst>
      <p:ext uri="{BB962C8B-B14F-4D97-AF65-F5344CB8AC3E}">
        <p14:creationId xmlns:p14="http://schemas.microsoft.com/office/powerpoint/2010/main" val="1769234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t>6</a:t>
            </a:fld>
            <a:endParaRPr lang="en-US" dirty="0"/>
          </a:p>
        </p:txBody>
      </p:sp>
    </p:spTree>
    <p:extLst>
      <p:ext uri="{BB962C8B-B14F-4D97-AF65-F5344CB8AC3E}">
        <p14:creationId xmlns:p14="http://schemas.microsoft.com/office/powerpoint/2010/main" val="1655867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t>12</a:t>
            </a:fld>
            <a:endParaRPr lang="en-US" dirty="0"/>
          </a:p>
        </p:txBody>
      </p:sp>
    </p:spTree>
    <p:extLst>
      <p:ext uri="{BB962C8B-B14F-4D97-AF65-F5344CB8AC3E}">
        <p14:creationId xmlns:p14="http://schemas.microsoft.com/office/powerpoint/2010/main" val="2246473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t>13</a:t>
            </a:fld>
            <a:endParaRPr lang="en-US" dirty="0"/>
          </a:p>
        </p:txBody>
      </p:sp>
    </p:spTree>
    <p:extLst>
      <p:ext uri="{BB962C8B-B14F-4D97-AF65-F5344CB8AC3E}">
        <p14:creationId xmlns:p14="http://schemas.microsoft.com/office/powerpoint/2010/main" val="3956019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D1C1CB-B741-45C3-A5E1-A9697FF5E606}" type="slidenum">
              <a:rPr lang="en-US" smtClean="0"/>
              <a:pPr/>
              <a:t>15</a:t>
            </a:fld>
            <a:endParaRPr lang="en-US" dirty="0"/>
          </a:p>
        </p:txBody>
      </p:sp>
    </p:spTree>
    <p:extLst>
      <p:ext uri="{BB962C8B-B14F-4D97-AF65-F5344CB8AC3E}">
        <p14:creationId xmlns:p14="http://schemas.microsoft.com/office/powerpoint/2010/main" val="3337278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dirty="0" smtClean="0"/>
              <a:t>9/13/2017</a:t>
            </a:r>
            <a:endParaRPr lang="en-US" dirty="0"/>
          </a:p>
        </p:txBody>
      </p:sp>
      <p:sp>
        <p:nvSpPr>
          <p:cNvPr id="5" name="Footer Placeholder 4"/>
          <p:cNvSpPr>
            <a:spLocks noGrp="1"/>
          </p:cNvSpPr>
          <p:nvPr>
            <p:ph type="ftr" sz="quarter" idx="11"/>
          </p:nvPr>
        </p:nvSpPr>
        <p:spPr/>
        <p:txBody>
          <a:bodyPr/>
          <a:lstStyle/>
          <a:p>
            <a:r>
              <a:rPr lang="en-US" dirty="0" smtClean="0"/>
              <a:t>2016/2017 Unaudited Actuals</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10FBEDB2-06CF-4889-9F60-414A440C13AB}" type="slidenum">
              <a:rPr lang="en-US" smtClean="0"/>
              <a:pPr/>
              <a:t>‹#›</a:t>
            </a:fld>
            <a:endParaRPr lang="en-US" dirty="0"/>
          </a:p>
        </p:txBody>
      </p:sp>
    </p:spTree>
    <p:extLst>
      <p:ext uri="{BB962C8B-B14F-4D97-AF65-F5344CB8AC3E}">
        <p14:creationId xmlns:p14="http://schemas.microsoft.com/office/powerpoint/2010/main" val="257469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dirty="0" smtClean="0"/>
              <a:t>9/13/2017</a:t>
            </a:r>
            <a:endParaRPr lang="en-US" dirty="0"/>
          </a:p>
        </p:txBody>
      </p:sp>
      <p:sp>
        <p:nvSpPr>
          <p:cNvPr id="5" name="Footer Placeholder 4"/>
          <p:cNvSpPr>
            <a:spLocks noGrp="1"/>
          </p:cNvSpPr>
          <p:nvPr>
            <p:ph type="ftr" sz="quarter" idx="11"/>
          </p:nvPr>
        </p:nvSpPr>
        <p:spPr/>
        <p:txBody>
          <a:bodyPr/>
          <a:lstStyle/>
          <a:p>
            <a:r>
              <a:rPr lang="en-US" dirty="0" smtClean="0"/>
              <a:t>2016/2017 Unaudited Actuals</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0FBEDB2-06CF-4889-9F60-414A440C13AB}" type="slidenum">
              <a:rPr lang="en-US" smtClean="0"/>
              <a:pPr/>
              <a:t>‹#›</a:t>
            </a:fld>
            <a:endParaRPr lang="en-US" dirty="0"/>
          </a:p>
        </p:txBody>
      </p:sp>
    </p:spTree>
    <p:extLst>
      <p:ext uri="{BB962C8B-B14F-4D97-AF65-F5344CB8AC3E}">
        <p14:creationId xmlns:p14="http://schemas.microsoft.com/office/powerpoint/2010/main" val="3131718936"/>
      </p:ext>
    </p:extLst>
  </p:cSld>
  <p:clrMapOvr>
    <a:masterClrMapping/>
  </p:clrMapOvr>
  <p:hf sldNum="0"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dirty="0" smtClean="0"/>
              <a:t>9/13/2017</a:t>
            </a:r>
            <a:endParaRPr lang="en-US" dirty="0"/>
          </a:p>
        </p:txBody>
      </p:sp>
      <p:sp>
        <p:nvSpPr>
          <p:cNvPr id="5" name="Footer Placeholder 4"/>
          <p:cNvSpPr>
            <a:spLocks noGrp="1"/>
          </p:cNvSpPr>
          <p:nvPr>
            <p:ph type="ftr" sz="quarter" idx="11"/>
          </p:nvPr>
        </p:nvSpPr>
        <p:spPr/>
        <p:txBody>
          <a:bodyPr/>
          <a:lstStyle/>
          <a:p>
            <a:r>
              <a:rPr lang="en-US" dirty="0" smtClean="0"/>
              <a:t>2016/2017 Unaudited Actuals</a:t>
            </a:r>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0FBEDB2-06CF-4889-9F60-414A440C13AB}"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90868494"/>
      </p:ext>
    </p:extLst>
  </p:cSld>
  <p:clrMapOvr>
    <a:masterClrMapping/>
  </p:clrMapOvr>
  <p:hf sldNum="0"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r>
              <a:rPr lang="en-US" dirty="0" smtClean="0"/>
              <a:t>9/13/2017</a:t>
            </a:r>
            <a:endParaRPr lang="en-US" dirty="0"/>
          </a:p>
        </p:txBody>
      </p:sp>
      <p:sp>
        <p:nvSpPr>
          <p:cNvPr id="6" name="Footer Placeholder 5"/>
          <p:cNvSpPr>
            <a:spLocks noGrp="1"/>
          </p:cNvSpPr>
          <p:nvPr>
            <p:ph type="ftr" sz="quarter" idx="11"/>
          </p:nvPr>
        </p:nvSpPr>
        <p:spPr/>
        <p:txBody>
          <a:bodyPr/>
          <a:lstStyle/>
          <a:p>
            <a:r>
              <a:rPr lang="en-US" dirty="0" smtClean="0"/>
              <a:t>2016/2017 Unaudited Actuals</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0FBEDB2-06CF-4889-9F60-414A440C13AB}" type="slidenum">
              <a:rPr lang="en-US" smtClean="0"/>
              <a:pPr/>
              <a:t>‹#›</a:t>
            </a:fld>
            <a:endParaRPr lang="en-US" dirty="0"/>
          </a:p>
        </p:txBody>
      </p:sp>
    </p:spTree>
    <p:extLst>
      <p:ext uri="{BB962C8B-B14F-4D97-AF65-F5344CB8AC3E}">
        <p14:creationId xmlns:p14="http://schemas.microsoft.com/office/powerpoint/2010/main" val="4257633442"/>
      </p:ext>
    </p:extLst>
  </p:cSld>
  <p:clrMapOvr>
    <a:masterClrMapping/>
  </p:clrMapOvr>
  <p:hf sldNum="0"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r>
              <a:rPr lang="en-US" dirty="0" smtClean="0"/>
              <a:t>9/13/2017</a:t>
            </a:r>
            <a:endParaRPr lang="en-US" dirty="0"/>
          </a:p>
        </p:txBody>
      </p:sp>
      <p:sp>
        <p:nvSpPr>
          <p:cNvPr id="6" name="Footer Placeholder 5"/>
          <p:cNvSpPr>
            <a:spLocks noGrp="1"/>
          </p:cNvSpPr>
          <p:nvPr>
            <p:ph type="ftr" sz="quarter" idx="11"/>
          </p:nvPr>
        </p:nvSpPr>
        <p:spPr/>
        <p:txBody>
          <a:bodyPr/>
          <a:lstStyle/>
          <a:p>
            <a:r>
              <a:rPr lang="en-US" dirty="0" smtClean="0"/>
              <a:t>2016/2017 Unaudited Actuals</a:t>
            </a:r>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0FBEDB2-06CF-4889-9F60-414A440C13AB}"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5961919"/>
      </p:ext>
    </p:extLst>
  </p:cSld>
  <p:clrMapOvr>
    <a:masterClrMapping/>
  </p:clrMapOvr>
  <p:hf sldNum="0"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r>
              <a:rPr lang="en-US" dirty="0" smtClean="0"/>
              <a:t>9/13/2017</a:t>
            </a:r>
            <a:endParaRPr lang="en-US" dirty="0"/>
          </a:p>
        </p:txBody>
      </p:sp>
      <p:sp>
        <p:nvSpPr>
          <p:cNvPr id="6" name="Footer Placeholder 5"/>
          <p:cNvSpPr>
            <a:spLocks noGrp="1"/>
          </p:cNvSpPr>
          <p:nvPr>
            <p:ph type="ftr" sz="quarter" idx="11"/>
          </p:nvPr>
        </p:nvSpPr>
        <p:spPr/>
        <p:txBody>
          <a:bodyPr/>
          <a:lstStyle/>
          <a:p>
            <a:r>
              <a:rPr lang="en-US" dirty="0" smtClean="0"/>
              <a:t>2016/2017 Unaudited Actuals</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0FBEDB2-06CF-4889-9F60-414A440C13AB}" type="slidenum">
              <a:rPr lang="en-US" smtClean="0"/>
              <a:pPr/>
              <a:t>‹#›</a:t>
            </a:fld>
            <a:endParaRPr lang="en-US" dirty="0"/>
          </a:p>
        </p:txBody>
      </p:sp>
    </p:spTree>
    <p:extLst>
      <p:ext uri="{BB962C8B-B14F-4D97-AF65-F5344CB8AC3E}">
        <p14:creationId xmlns:p14="http://schemas.microsoft.com/office/powerpoint/2010/main" val="2083970067"/>
      </p:ext>
    </p:extLst>
  </p:cSld>
  <p:clrMapOvr>
    <a:masterClrMapping/>
  </p:clrMapOvr>
  <p:hf sldNum="0" hdr="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dirty="0" smtClean="0"/>
              <a:t>9/13/2017</a:t>
            </a:r>
            <a:endParaRPr lang="en-US" dirty="0"/>
          </a:p>
        </p:txBody>
      </p:sp>
      <p:sp>
        <p:nvSpPr>
          <p:cNvPr id="5" name="Footer Placeholder 4"/>
          <p:cNvSpPr>
            <a:spLocks noGrp="1"/>
          </p:cNvSpPr>
          <p:nvPr>
            <p:ph type="ftr" sz="quarter" idx="11"/>
          </p:nvPr>
        </p:nvSpPr>
        <p:spPr/>
        <p:txBody>
          <a:bodyPr/>
          <a:lstStyle/>
          <a:p>
            <a:r>
              <a:rPr lang="en-US" dirty="0" smtClean="0"/>
              <a:t>2016/2017 Unaudited Actuals</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0FBEDB2-06CF-4889-9F60-414A440C13AB}" type="slidenum">
              <a:rPr lang="en-US" smtClean="0"/>
              <a:pPr/>
              <a:t>‹#›</a:t>
            </a:fld>
            <a:endParaRPr lang="en-US" dirty="0"/>
          </a:p>
        </p:txBody>
      </p:sp>
    </p:spTree>
    <p:extLst>
      <p:ext uri="{BB962C8B-B14F-4D97-AF65-F5344CB8AC3E}">
        <p14:creationId xmlns:p14="http://schemas.microsoft.com/office/powerpoint/2010/main" val="258002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dirty="0" smtClean="0"/>
              <a:t>9/13/2017</a:t>
            </a:r>
            <a:endParaRPr lang="en-US" dirty="0"/>
          </a:p>
        </p:txBody>
      </p:sp>
      <p:sp>
        <p:nvSpPr>
          <p:cNvPr id="5" name="Footer Placeholder 4"/>
          <p:cNvSpPr>
            <a:spLocks noGrp="1"/>
          </p:cNvSpPr>
          <p:nvPr>
            <p:ph type="ftr" sz="quarter" idx="11"/>
          </p:nvPr>
        </p:nvSpPr>
        <p:spPr/>
        <p:txBody>
          <a:bodyPr/>
          <a:lstStyle/>
          <a:p>
            <a:r>
              <a:rPr lang="en-US" dirty="0" smtClean="0"/>
              <a:t>2016/2017 Unaudited Actuals</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0FBEDB2-06CF-4889-9F60-414A440C13AB}" type="slidenum">
              <a:rPr lang="en-US" smtClean="0"/>
              <a:pPr/>
              <a:t>‹#›</a:t>
            </a:fld>
            <a:endParaRPr lang="en-US" dirty="0"/>
          </a:p>
        </p:txBody>
      </p:sp>
    </p:spTree>
    <p:extLst>
      <p:ext uri="{BB962C8B-B14F-4D97-AF65-F5344CB8AC3E}">
        <p14:creationId xmlns:p14="http://schemas.microsoft.com/office/powerpoint/2010/main" val="102518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dirty="0" smtClean="0"/>
              <a:t>9/13/2017</a:t>
            </a:r>
            <a:endParaRPr lang="en-US" dirty="0"/>
          </a:p>
        </p:txBody>
      </p:sp>
      <p:sp>
        <p:nvSpPr>
          <p:cNvPr id="6" name="Footer Placeholder 5"/>
          <p:cNvSpPr>
            <a:spLocks noGrp="1"/>
          </p:cNvSpPr>
          <p:nvPr>
            <p:ph type="ftr" sz="quarter" idx="11"/>
          </p:nvPr>
        </p:nvSpPr>
        <p:spPr/>
        <p:txBody>
          <a:bodyPr/>
          <a:lstStyle/>
          <a:p>
            <a:r>
              <a:rPr lang="en-US" dirty="0" smtClean="0"/>
              <a:t>2016/2017 Unaudited Actuals</a:t>
            </a:r>
            <a:endParaRPr lang="en-US" dirty="0"/>
          </a:p>
        </p:txBody>
      </p:sp>
      <p:sp>
        <p:nvSpPr>
          <p:cNvPr id="7" name="Slide Number Placeholder 6"/>
          <p:cNvSpPr>
            <a:spLocks noGrp="1"/>
          </p:cNvSpPr>
          <p:nvPr>
            <p:ph type="sldNum" sz="quarter" idx="12"/>
          </p:nvPr>
        </p:nvSpPr>
        <p:spPr/>
        <p:txBody>
          <a:bodyPr/>
          <a:lstStyle/>
          <a:p>
            <a:fld id="{10FBEDB2-06CF-4889-9F60-414A440C13AB}" type="slidenum">
              <a:rPr lang="en-US" smtClean="0"/>
              <a:pPr/>
              <a:t>‹#›</a:t>
            </a:fld>
            <a:endParaRPr lang="en-US" dirty="0"/>
          </a:p>
        </p:txBody>
      </p:sp>
      <p:sp>
        <p:nvSpPr>
          <p:cNvPr id="3" name="Picture Placeholder 2"/>
          <p:cNvSpPr>
            <a:spLocks noGrp="1"/>
          </p:cNvSpPr>
          <p:nvPr>
            <p:ph type="pic" idx="1"/>
          </p:nvPr>
        </p:nvSpPr>
        <p:spPr>
          <a:xfrm>
            <a:off x="5322282" y="2324100"/>
            <a:ext cx="4151376" cy="3849624"/>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8" name="Text Placeholder 3"/>
          <p:cNvSpPr>
            <a:spLocks noGrp="1"/>
          </p:cNvSpPr>
          <p:nvPr>
            <p:ph type="body" sz="half" idx="2"/>
          </p:nvPr>
        </p:nvSpPr>
        <p:spPr>
          <a:xfrm>
            <a:off x="1524001" y="2978150"/>
            <a:ext cx="3659188" cy="319405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Title 1"/>
          <p:cNvSpPr>
            <a:spLocks noGrp="1"/>
          </p:cNvSpPr>
          <p:nvPr>
            <p:ph type="title"/>
          </p:nvPr>
        </p:nvSpPr>
        <p:spPr>
          <a:xfrm>
            <a:off x="1524001" y="1333500"/>
            <a:ext cx="3659188" cy="1600200"/>
          </a:xfrm>
        </p:spPr>
        <p:txBody>
          <a:bodyPr anchor="b">
            <a:normAutofit/>
          </a:bodyPr>
          <a:lstStyle>
            <a:lvl1pPr>
              <a:defRPr sz="2400"/>
            </a:lvl1pPr>
          </a:lstStyle>
          <a:p>
            <a:r>
              <a:rPr lang="en-US" smtClean="0"/>
              <a:t>Click to edit Master title style</a:t>
            </a:r>
            <a:endParaRPr lang="en-US" dirty="0"/>
          </a:p>
        </p:txBody>
      </p:sp>
    </p:spTree>
    <p:extLst>
      <p:ext uri="{BB962C8B-B14F-4D97-AF65-F5344CB8AC3E}">
        <p14:creationId xmlns:p14="http://schemas.microsoft.com/office/powerpoint/2010/main" val="76186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dirty="0" smtClean="0"/>
              <a:t>9/13/2017</a:t>
            </a:r>
            <a:endParaRPr lang="en-US" dirty="0"/>
          </a:p>
        </p:txBody>
      </p:sp>
      <p:sp>
        <p:nvSpPr>
          <p:cNvPr id="5" name="Footer Placeholder 4"/>
          <p:cNvSpPr>
            <a:spLocks noGrp="1"/>
          </p:cNvSpPr>
          <p:nvPr>
            <p:ph type="ftr" sz="quarter" idx="11"/>
          </p:nvPr>
        </p:nvSpPr>
        <p:spPr/>
        <p:txBody>
          <a:bodyPr/>
          <a:lstStyle/>
          <a:p>
            <a:r>
              <a:rPr lang="en-US" dirty="0" smtClean="0"/>
              <a:t>2016/2017 Unaudited Actuals</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0FBEDB2-06CF-4889-9F60-414A440C13AB}" type="slidenum">
              <a:rPr lang="en-US" smtClean="0"/>
              <a:pPr/>
              <a:t>‹#›</a:t>
            </a:fld>
            <a:endParaRPr lang="en-US" dirty="0"/>
          </a:p>
        </p:txBody>
      </p:sp>
    </p:spTree>
    <p:extLst>
      <p:ext uri="{BB962C8B-B14F-4D97-AF65-F5344CB8AC3E}">
        <p14:creationId xmlns:p14="http://schemas.microsoft.com/office/powerpoint/2010/main" val="125377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dirty="0" smtClean="0"/>
              <a:t>9/13/2017</a:t>
            </a:r>
            <a:endParaRPr lang="en-US" dirty="0"/>
          </a:p>
        </p:txBody>
      </p:sp>
      <p:sp>
        <p:nvSpPr>
          <p:cNvPr id="5" name="Footer Placeholder 4"/>
          <p:cNvSpPr>
            <a:spLocks noGrp="1"/>
          </p:cNvSpPr>
          <p:nvPr>
            <p:ph type="ftr" sz="quarter" idx="11"/>
          </p:nvPr>
        </p:nvSpPr>
        <p:spPr/>
        <p:txBody>
          <a:bodyPr/>
          <a:lstStyle/>
          <a:p>
            <a:r>
              <a:rPr lang="en-US" dirty="0" smtClean="0"/>
              <a:t>2016/2017 Unaudited Actuals</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0FBEDB2-06CF-4889-9F60-414A440C13AB}" type="slidenum">
              <a:rPr lang="en-US" smtClean="0"/>
              <a:pPr/>
              <a:t>‹#›</a:t>
            </a:fld>
            <a:endParaRPr lang="en-US" dirty="0"/>
          </a:p>
        </p:txBody>
      </p:sp>
    </p:spTree>
    <p:extLst>
      <p:ext uri="{BB962C8B-B14F-4D97-AF65-F5344CB8AC3E}">
        <p14:creationId xmlns:p14="http://schemas.microsoft.com/office/powerpoint/2010/main" val="160166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dirty="0" smtClean="0"/>
              <a:t>9/13/2017</a:t>
            </a:r>
            <a:endParaRPr lang="en-US" dirty="0"/>
          </a:p>
        </p:txBody>
      </p:sp>
      <p:sp>
        <p:nvSpPr>
          <p:cNvPr id="6" name="Footer Placeholder 5"/>
          <p:cNvSpPr>
            <a:spLocks noGrp="1"/>
          </p:cNvSpPr>
          <p:nvPr>
            <p:ph type="ftr" sz="quarter" idx="11"/>
          </p:nvPr>
        </p:nvSpPr>
        <p:spPr/>
        <p:txBody>
          <a:bodyPr/>
          <a:lstStyle/>
          <a:p>
            <a:r>
              <a:rPr lang="en-US" dirty="0" smtClean="0"/>
              <a:t>2016/2017 Unaudited Actuals</a:t>
            </a:r>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10FBEDB2-06CF-4889-9F60-414A440C13AB}" type="slidenum">
              <a:rPr lang="en-US" smtClean="0"/>
              <a:pPr/>
              <a:t>‹#›</a:t>
            </a:fld>
            <a:endParaRPr lang="en-US" dirty="0"/>
          </a:p>
        </p:txBody>
      </p:sp>
    </p:spTree>
    <p:extLst>
      <p:ext uri="{BB962C8B-B14F-4D97-AF65-F5344CB8AC3E}">
        <p14:creationId xmlns:p14="http://schemas.microsoft.com/office/powerpoint/2010/main" val="423855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dirty="0" smtClean="0"/>
              <a:t>9/13/2017</a:t>
            </a:r>
            <a:endParaRPr lang="en-US" dirty="0"/>
          </a:p>
        </p:txBody>
      </p:sp>
      <p:sp>
        <p:nvSpPr>
          <p:cNvPr id="8" name="Footer Placeholder 7"/>
          <p:cNvSpPr>
            <a:spLocks noGrp="1"/>
          </p:cNvSpPr>
          <p:nvPr>
            <p:ph type="ftr" sz="quarter" idx="11"/>
          </p:nvPr>
        </p:nvSpPr>
        <p:spPr/>
        <p:txBody>
          <a:bodyPr/>
          <a:lstStyle/>
          <a:p>
            <a:r>
              <a:rPr lang="en-US" dirty="0" smtClean="0"/>
              <a:t>2016/2017 Unaudited Actuals</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10FBEDB2-06CF-4889-9F60-414A440C13AB}" type="slidenum">
              <a:rPr lang="en-US" smtClean="0"/>
              <a:pPr/>
              <a:t>‹#›</a:t>
            </a:fld>
            <a:endParaRPr lang="en-US" dirty="0"/>
          </a:p>
        </p:txBody>
      </p:sp>
    </p:spTree>
    <p:extLst>
      <p:ext uri="{BB962C8B-B14F-4D97-AF65-F5344CB8AC3E}">
        <p14:creationId xmlns:p14="http://schemas.microsoft.com/office/powerpoint/2010/main" val="265521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dirty="0" smtClean="0"/>
              <a:t>9/13/2017</a:t>
            </a:r>
            <a:endParaRPr lang="en-US" dirty="0"/>
          </a:p>
        </p:txBody>
      </p:sp>
      <p:sp>
        <p:nvSpPr>
          <p:cNvPr id="4" name="Footer Placeholder 3"/>
          <p:cNvSpPr>
            <a:spLocks noGrp="1"/>
          </p:cNvSpPr>
          <p:nvPr>
            <p:ph type="ftr" sz="quarter" idx="11"/>
          </p:nvPr>
        </p:nvSpPr>
        <p:spPr/>
        <p:txBody>
          <a:bodyPr/>
          <a:lstStyle/>
          <a:p>
            <a:r>
              <a:rPr lang="en-US" dirty="0" smtClean="0"/>
              <a:t>2016/2017 Unaudited Actuals</a:t>
            </a:r>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10FBEDB2-06CF-4889-9F60-414A440C13AB}" type="slidenum">
              <a:rPr lang="en-US" smtClean="0"/>
              <a:pPr/>
              <a:t>‹#›</a:t>
            </a:fld>
            <a:endParaRPr lang="en-US" dirty="0"/>
          </a:p>
        </p:txBody>
      </p:sp>
    </p:spTree>
    <p:extLst>
      <p:ext uri="{BB962C8B-B14F-4D97-AF65-F5344CB8AC3E}">
        <p14:creationId xmlns:p14="http://schemas.microsoft.com/office/powerpoint/2010/main" val="218090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9/13/2017</a:t>
            </a:r>
            <a:endParaRPr lang="en-US" dirty="0"/>
          </a:p>
        </p:txBody>
      </p:sp>
      <p:sp>
        <p:nvSpPr>
          <p:cNvPr id="3" name="Footer Placeholder 2"/>
          <p:cNvSpPr>
            <a:spLocks noGrp="1"/>
          </p:cNvSpPr>
          <p:nvPr>
            <p:ph type="ftr" sz="quarter" idx="11"/>
          </p:nvPr>
        </p:nvSpPr>
        <p:spPr/>
        <p:txBody>
          <a:bodyPr/>
          <a:lstStyle/>
          <a:p>
            <a:r>
              <a:rPr lang="en-US" dirty="0" smtClean="0"/>
              <a:t>2016/2017 Unaudited Actuals</a:t>
            </a:r>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10FBEDB2-06CF-4889-9F60-414A440C13AB}" type="slidenum">
              <a:rPr lang="en-US" smtClean="0"/>
              <a:pPr/>
              <a:t>‹#›</a:t>
            </a:fld>
            <a:endParaRPr lang="en-US" dirty="0"/>
          </a:p>
        </p:txBody>
      </p:sp>
    </p:spTree>
    <p:extLst>
      <p:ext uri="{BB962C8B-B14F-4D97-AF65-F5344CB8AC3E}">
        <p14:creationId xmlns:p14="http://schemas.microsoft.com/office/powerpoint/2010/main" val="17994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t>9/13/2017</a:t>
            </a:r>
            <a:endParaRPr lang="en-US" dirty="0"/>
          </a:p>
        </p:txBody>
      </p:sp>
      <p:sp>
        <p:nvSpPr>
          <p:cNvPr id="6" name="Footer Placeholder 5"/>
          <p:cNvSpPr>
            <a:spLocks noGrp="1"/>
          </p:cNvSpPr>
          <p:nvPr>
            <p:ph type="ftr" sz="quarter" idx="11"/>
          </p:nvPr>
        </p:nvSpPr>
        <p:spPr/>
        <p:txBody>
          <a:bodyPr/>
          <a:lstStyle/>
          <a:p>
            <a:r>
              <a:rPr lang="en-US" dirty="0" smtClean="0"/>
              <a:t>2016/2017 Unaudited Actuals</a:t>
            </a:r>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10FBEDB2-06CF-4889-9F60-414A440C13AB}" type="slidenum">
              <a:rPr lang="en-US" smtClean="0"/>
              <a:pPr/>
              <a:t>‹#›</a:t>
            </a:fld>
            <a:endParaRPr lang="en-US" dirty="0"/>
          </a:p>
        </p:txBody>
      </p:sp>
    </p:spTree>
    <p:extLst>
      <p:ext uri="{BB962C8B-B14F-4D97-AF65-F5344CB8AC3E}">
        <p14:creationId xmlns:p14="http://schemas.microsoft.com/office/powerpoint/2010/main" val="456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t>9/13/2017</a:t>
            </a:r>
            <a:endParaRPr lang="en-US" dirty="0"/>
          </a:p>
        </p:txBody>
      </p:sp>
      <p:sp>
        <p:nvSpPr>
          <p:cNvPr id="6" name="Footer Placeholder 5"/>
          <p:cNvSpPr>
            <a:spLocks noGrp="1"/>
          </p:cNvSpPr>
          <p:nvPr>
            <p:ph type="ftr" sz="quarter" idx="11"/>
          </p:nvPr>
        </p:nvSpPr>
        <p:spPr/>
        <p:txBody>
          <a:bodyPr/>
          <a:lstStyle/>
          <a:p>
            <a:r>
              <a:rPr lang="en-US" dirty="0" smtClean="0"/>
              <a:t>2016/2017 Unaudited Actuals</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0FBEDB2-06CF-4889-9F60-414A440C13AB}" type="slidenum">
              <a:rPr lang="en-US" smtClean="0"/>
              <a:pPr/>
              <a:t>‹#›</a:t>
            </a:fld>
            <a:endParaRPr lang="en-US" dirty="0"/>
          </a:p>
        </p:txBody>
      </p:sp>
    </p:spTree>
    <p:extLst>
      <p:ext uri="{BB962C8B-B14F-4D97-AF65-F5344CB8AC3E}">
        <p14:creationId xmlns:p14="http://schemas.microsoft.com/office/powerpoint/2010/main" val="146541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dirty="0" smtClean="0"/>
              <a:t>9/13/2017</a:t>
            </a:r>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smtClean="0"/>
              <a:t>2016/2017 Unaudited Actuals</a:t>
            </a:r>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10FBEDB2-06CF-4889-9F60-414A440C13AB}" type="slidenum">
              <a:rPr lang="en-US" smtClean="0"/>
              <a:pPr/>
              <a:t>‹#›</a:t>
            </a:fld>
            <a:endParaRPr lang="en-US" dirty="0"/>
          </a:p>
        </p:txBody>
      </p:sp>
    </p:spTree>
    <p:extLst>
      <p:ext uri="{BB962C8B-B14F-4D97-AF65-F5344CB8AC3E}">
        <p14:creationId xmlns:p14="http://schemas.microsoft.com/office/powerpoint/2010/main" val="326320416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66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960" userDrawn="1">
          <p15:clr>
            <a:srgbClr val="F26B43"/>
          </p15:clr>
        </p15:guide>
        <p15:guide id="4" pos="5976" userDrawn="1">
          <p15:clr>
            <a:srgbClr val="F26B43"/>
          </p15:clr>
        </p15:guide>
        <p15:guide id="5" orient="horz" pos="3888" userDrawn="1">
          <p15:clr>
            <a:srgbClr val="F26B43"/>
          </p15:clr>
        </p15:guide>
        <p15:guide id="6" orient="horz" pos="840" userDrawn="1">
          <p15:clr>
            <a:srgbClr val="F26B43"/>
          </p15:clr>
        </p15:guide>
        <p15:guide id="7" orient="horz" pos="1464" userDrawn="1">
          <p15:clr>
            <a:srgbClr val="F26B43"/>
          </p15:clr>
        </p15:guide>
        <p15:guide id="8" orient="horz" pos="15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audio" Target="../media/audio3.wav"/><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7.png"/><Relationship Id="rId4" Type="http://schemas.microsoft.com/office/2007/relationships/hdphoto" Target="../media/hdphoto2.wdp"/><Relationship Id="rId9" Type="http://schemas.openxmlformats.org/officeDocument/2006/relationships/audio" Target="../media/audio3.wav"/></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audio" Target="../media/audio1.wav"/><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audio" Target="../media/audio4.wav"/><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audio" Target="../media/audio4.wav"/></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5.wav"/><Relationship Id="rId1" Type="http://schemas.openxmlformats.org/officeDocument/2006/relationships/slideLayout" Target="../slideLayouts/slideLayout6.xml"/><Relationship Id="rId4" Type="http://schemas.openxmlformats.org/officeDocument/2006/relationships/audio" Target="../media/audio5.wav"/></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6.wav"/><Relationship Id="rId1" Type="http://schemas.openxmlformats.org/officeDocument/2006/relationships/slideLayout" Target="../slideLayouts/slideLayout3.xml"/><Relationship Id="rId4" Type="http://schemas.openxmlformats.org/officeDocument/2006/relationships/audio" Target="../media/audio6.wav"/></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3.wav"/><Relationship Id="rId1" Type="http://schemas.openxmlformats.org/officeDocument/2006/relationships/slideLayout" Target="../slideLayouts/slideLayout6.xml"/><Relationship Id="rId5" Type="http://schemas.openxmlformats.org/officeDocument/2006/relationships/audio" Target="../media/audio3.wav"/><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jpe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6.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6.wav"/><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audio" Target="../media/audio1.wav"/><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6235" y="395005"/>
            <a:ext cx="7571874" cy="1337567"/>
          </a:xfrm>
        </p:spPr>
        <p:txBody>
          <a:bodyPr>
            <a:normAutofit fontScale="90000"/>
          </a:bodyPr>
          <a:lstStyle/>
          <a:p>
            <a:r>
              <a:rPr lang="en-US" dirty="0" smtClean="0"/>
              <a:t>Newcastle Elementary School District		</a:t>
            </a:r>
            <a:endParaRPr lang="en-US" dirty="0"/>
          </a:p>
        </p:txBody>
      </p:sp>
      <p:sp>
        <p:nvSpPr>
          <p:cNvPr id="3" name="Subtitle 2"/>
          <p:cNvSpPr>
            <a:spLocks noGrp="1"/>
          </p:cNvSpPr>
          <p:nvPr>
            <p:ph type="subTitle" idx="1"/>
          </p:nvPr>
        </p:nvSpPr>
        <p:spPr>
          <a:xfrm>
            <a:off x="1833045" y="1969610"/>
            <a:ext cx="7571874" cy="960125"/>
          </a:xfrm>
        </p:spPr>
        <p:txBody>
          <a:bodyPr>
            <a:normAutofit/>
          </a:bodyPr>
          <a:lstStyle/>
          <a:p>
            <a:r>
              <a:rPr lang="en-US" sz="3600" dirty="0" smtClean="0"/>
              <a:t>2016/2017 Unaudited Actuals</a:t>
            </a:r>
            <a:endParaRPr lang="en-US" sz="36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84736">
            <a:off x="2350573" y="3208063"/>
            <a:ext cx="3112683" cy="3040131"/>
          </a:xfrm>
          <a:prstGeom prst="rect">
            <a:avLst/>
          </a:prstGeom>
          <a:effectLst>
            <a:glow rad="228600">
              <a:schemeClr val="accent4">
                <a:satMod val="175000"/>
                <a:alpha val="40000"/>
              </a:schemeClr>
            </a:glo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0910" y="3415667"/>
            <a:ext cx="3499896" cy="2624922"/>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4211347761"/>
      </p:ext>
    </p:extLst>
  </p:cSld>
  <p:clrMapOvr>
    <a:masterClrMapping/>
  </p:clrMapOvr>
  <mc:AlternateContent xmlns:mc="http://schemas.openxmlformats.org/markup-compatibility/2006" xmlns:p14="http://schemas.microsoft.com/office/powerpoint/2010/main">
    <mc:Choice Requires="p14">
      <p:transition spd="slow" p14:dur="2000">
        <p14:prism isContent="1"/>
        <p:sndAc>
          <p:stSnd>
            <p:snd r:embed="rId3" name="arrow.wav"/>
          </p:stSnd>
        </p:sndAc>
      </p:transition>
    </mc:Choice>
    <mc:Fallback xmlns="">
      <p:transition spd="slow">
        <p:fade/>
        <p:sndAc>
          <p:stSnd>
            <p:snd r:embed="rId6" name="arrow.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tint val="20000"/>
          </a:schemeClr>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1297524" y="702245"/>
            <a:ext cx="8911687" cy="1280890"/>
          </a:xfrm>
        </p:spPr>
        <p:txBody>
          <a:bodyPr/>
          <a:lstStyle/>
          <a:p>
            <a:pPr algn="ctr"/>
            <a:r>
              <a:rPr lang="en-US" dirty="0" smtClean="0"/>
              <a:t>Newcastle Elementary/Charter School </a:t>
            </a:r>
            <a:br>
              <a:rPr lang="en-US" dirty="0" smtClean="0"/>
            </a:br>
            <a:r>
              <a:rPr lang="en-US" dirty="0" smtClean="0"/>
              <a:t>2016/2017 Revenue and Expenses</a:t>
            </a:r>
            <a:endParaRPr lang="en-US" dirty="0"/>
          </a:p>
        </p:txBody>
      </p:sp>
      <p:graphicFrame>
        <p:nvGraphicFramePr>
          <p:cNvPr id="16" name="Content Placeholder 15"/>
          <p:cNvGraphicFramePr>
            <a:graphicFrameLocks noGrp="1"/>
          </p:cNvGraphicFramePr>
          <p:nvPr>
            <p:ph sz="half" idx="2"/>
            <p:extLst>
              <p:ext uri="{D42A27DB-BD31-4B8C-83A1-F6EECF244321}">
                <p14:modId xmlns:p14="http://schemas.microsoft.com/office/powerpoint/2010/main" val="1729572226"/>
              </p:ext>
            </p:extLst>
          </p:nvPr>
        </p:nvGraphicFramePr>
        <p:xfrm>
          <a:off x="1026540" y="2617113"/>
          <a:ext cx="4343400" cy="3352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Content Placeholder 20"/>
          <p:cNvGraphicFramePr>
            <a:graphicFrameLocks noGrp="1"/>
          </p:cNvGraphicFramePr>
          <p:nvPr>
            <p:ph sz="quarter" idx="4"/>
            <p:extLst>
              <p:ext uri="{D42A27DB-BD31-4B8C-83A1-F6EECF244321}">
                <p14:modId xmlns:p14="http://schemas.microsoft.com/office/powerpoint/2010/main" val="866568289"/>
              </p:ext>
            </p:extLst>
          </p:nvPr>
        </p:nvGraphicFramePr>
        <p:xfrm>
          <a:off x="6211216" y="2555783"/>
          <a:ext cx="4915840" cy="3715187"/>
        </p:xfrm>
        <a:graphic>
          <a:graphicData uri="http://schemas.openxmlformats.org/drawingml/2006/chart">
            <c:chart xmlns:c="http://schemas.openxmlformats.org/drawingml/2006/chart" xmlns:r="http://schemas.openxmlformats.org/officeDocument/2006/relationships" r:id="rId3"/>
          </a:graphicData>
        </a:graphic>
      </p:graphicFrame>
      <p:sp>
        <p:nvSpPr>
          <p:cNvPr id="5" name="Date Placeholder 4"/>
          <p:cNvSpPr>
            <a:spLocks noGrp="1"/>
          </p:cNvSpPr>
          <p:nvPr>
            <p:ph type="dt" sz="half" idx="10"/>
          </p:nvPr>
        </p:nvSpPr>
        <p:spPr/>
        <p:txBody>
          <a:bodyPr/>
          <a:lstStyle/>
          <a:p>
            <a:r>
              <a:rPr lang="en-US" dirty="0" smtClean="0"/>
              <a:t>9/13/2017</a:t>
            </a:r>
            <a:endParaRPr lang="en-US" dirty="0"/>
          </a:p>
        </p:txBody>
      </p:sp>
      <p:sp>
        <p:nvSpPr>
          <p:cNvPr id="6" name="Footer Placeholder 5"/>
          <p:cNvSpPr>
            <a:spLocks noGrp="1"/>
          </p:cNvSpPr>
          <p:nvPr>
            <p:ph type="ftr" sz="quarter" idx="11"/>
          </p:nvPr>
        </p:nvSpPr>
        <p:spPr/>
        <p:txBody>
          <a:bodyPr/>
          <a:lstStyle/>
          <a:p>
            <a:r>
              <a:rPr lang="en-US" dirty="0" smtClean="0"/>
              <a:t>2016/2017 Unaudited Actuals</a:t>
            </a:r>
            <a:endParaRPr lang="en-US" dirty="0"/>
          </a:p>
        </p:txBody>
      </p:sp>
    </p:spTree>
    <p:extLst>
      <p:ext uri="{BB962C8B-B14F-4D97-AF65-F5344CB8AC3E}">
        <p14:creationId xmlns:p14="http://schemas.microsoft.com/office/powerpoint/2010/main" val="179548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8634" y="379498"/>
            <a:ext cx="8915399" cy="2262781"/>
          </a:xfrm>
          <a:solidFill>
            <a:schemeClr val="bg1">
              <a:lumMod val="85000"/>
            </a:schemeClr>
          </a:solidFill>
        </p:spPr>
        <p:txBody>
          <a:bodyPr anchor="t">
            <a:normAutofit/>
          </a:bodyPr>
          <a:lstStyle/>
          <a:p>
            <a:r>
              <a:rPr lang="en-US" sz="3200" dirty="0" smtClean="0"/>
              <a:t>Contributions to other funds;</a:t>
            </a:r>
            <a:br>
              <a:rPr lang="en-US" sz="3200" dirty="0" smtClean="0"/>
            </a:br>
            <a:r>
              <a:rPr lang="en-US" sz="3200" dirty="0"/>
              <a:t/>
            </a:r>
            <a:br>
              <a:rPr lang="en-US" sz="3200" dirty="0"/>
            </a:br>
            <a:r>
              <a:rPr lang="en-US" sz="3200" dirty="0" smtClean="0"/>
              <a:t>Special Education								188,298</a:t>
            </a:r>
            <a:br>
              <a:rPr lang="en-US" sz="3200" dirty="0" smtClean="0"/>
            </a:br>
            <a:r>
              <a:rPr lang="en-US" sz="3200" dirty="0" smtClean="0"/>
              <a:t>Restricted Routine Maintenance		</a:t>
            </a:r>
            <a:r>
              <a:rPr lang="en-US" sz="3200" u="sng" dirty="0" smtClean="0"/>
              <a:t>  91,751</a:t>
            </a:r>
            <a:endParaRPr lang="en-US" sz="3200" u="sng" dirty="0"/>
          </a:p>
        </p:txBody>
      </p:sp>
      <p:sp>
        <p:nvSpPr>
          <p:cNvPr id="3" name="Subtitle 2"/>
          <p:cNvSpPr>
            <a:spLocks noGrp="1"/>
          </p:cNvSpPr>
          <p:nvPr>
            <p:ph type="subTitle" idx="1"/>
          </p:nvPr>
        </p:nvSpPr>
        <p:spPr>
          <a:xfrm>
            <a:off x="698634" y="2532956"/>
            <a:ext cx="8915399" cy="1126283"/>
          </a:xfrm>
          <a:solidFill>
            <a:schemeClr val="bg1">
              <a:lumMod val="95000"/>
            </a:schemeClr>
          </a:solidFill>
        </p:spPr>
        <p:txBody>
          <a:bodyPr>
            <a:normAutofit/>
          </a:bodyPr>
          <a:lstStyle/>
          <a:p>
            <a:r>
              <a:rPr lang="en-US" sz="3200" dirty="0">
                <a:solidFill>
                  <a:schemeClr val="tx1">
                    <a:lumMod val="85000"/>
                    <a:lumOff val="15000"/>
                  </a:schemeClr>
                </a:solidFill>
                <a:latin typeface="+mj-lt"/>
                <a:ea typeface="+mj-ea"/>
                <a:cs typeface="+mj-cs"/>
              </a:rPr>
              <a:t>Total 													</a:t>
            </a:r>
            <a:r>
              <a:rPr lang="en-US" sz="3200" dirty="0" smtClean="0">
                <a:solidFill>
                  <a:schemeClr val="tx1">
                    <a:lumMod val="85000"/>
                    <a:lumOff val="15000"/>
                  </a:schemeClr>
                </a:solidFill>
                <a:latin typeface="+mj-lt"/>
                <a:ea typeface="+mj-ea"/>
                <a:cs typeface="+mj-cs"/>
              </a:rPr>
              <a:t>280,049</a:t>
            </a:r>
            <a:endParaRPr lang="en-US" sz="3200" dirty="0">
              <a:solidFill>
                <a:schemeClr val="tx1">
                  <a:lumMod val="85000"/>
                  <a:lumOff val="15000"/>
                </a:schemeClr>
              </a:solidFill>
              <a:latin typeface="+mj-lt"/>
              <a:ea typeface="+mj-ea"/>
              <a:cs typeface="+mj-cs"/>
            </a:endParaRPr>
          </a:p>
        </p:txBody>
      </p:sp>
      <p:sp>
        <p:nvSpPr>
          <p:cNvPr id="7" name="Rectangle 6"/>
          <p:cNvSpPr/>
          <p:nvPr/>
        </p:nvSpPr>
        <p:spPr>
          <a:xfrm>
            <a:off x="488870" y="6347780"/>
            <a:ext cx="2180405" cy="261610"/>
          </a:xfrm>
          <a:prstGeom prst="rect">
            <a:avLst/>
          </a:prstGeom>
        </p:spPr>
        <p:txBody>
          <a:bodyPr wrap="none">
            <a:spAutoFit/>
          </a:bodyPr>
          <a:lstStyle/>
          <a:p>
            <a:r>
              <a:rPr lang="en-US" sz="1100" dirty="0" smtClean="0"/>
              <a:t>2016/2017 </a:t>
            </a:r>
            <a:r>
              <a:rPr lang="en-US" sz="1100" dirty="0"/>
              <a:t>Unaudited Actuals</a:t>
            </a: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5377704" y="3659239"/>
            <a:ext cx="2650473" cy="1987855"/>
          </a:xfrm>
          <a:prstGeom prst="rect">
            <a:avLst/>
          </a:prstGeom>
          <a:effectLst>
            <a:reflection blurRad="6350" stA="50000" endA="300" endPos="55500" dist="101600" dir="5400000" sy="-100000" algn="bl" rotWithShape="0"/>
          </a:effectLst>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artisticPencilSketch/>
                    </a14:imgEffect>
                  </a14:imgLayer>
                </a14:imgProps>
              </a:ext>
              <a:ext uri="{28A0092B-C50C-407E-A947-70E740481C1C}">
                <a14:useLocalDpi xmlns:a14="http://schemas.microsoft.com/office/drawing/2010/main" val="0"/>
              </a:ext>
            </a:extLst>
          </a:blip>
          <a:stretch>
            <a:fillRect/>
          </a:stretch>
        </p:blipFill>
        <p:spPr>
          <a:xfrm>
            <a:off x="9825520" y="2532956"/>
            <a:ext cx="2254909" cy="3006545"/>
          </a:xfrm>
          <a:prstGeom prst="rect">
            <a:avLst/>
          </a:prstGeom>
        </p:spPr>
      </p:pic>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artisticPencilSketch/>
                    </a14:imgEffect>
                  </a14:imgLayer>
                </a14:imgProps>
              </a:ext>
              <a:ext uri="{28A0092B-C50C-407E-A947-70E740481C1C}">
                <a14:useLocalDpi xmlns:a14="http://schemas.microsoft.com/office/drawing/2010/main" val="0"/>
              </a:ext>
            </a:extLst>
          </a:blip>
          <a:stretch>
            <a:fillRect/>
          </a:stretch>
        </p:blipFill>
        <p:spPr>
          <a:xfrm>
            <a:off x="2530384" y="3636949"/>
            <a:ext cx="2088495" cy="2784659"/>
          </a:xfrm>
          <a:prstGeom prst="rect">
            <a:avLst/>
          </a:prstGeom>
        </p:spPr>
      </p:pic>
    </p:spTree>
    <p:extLst>
      <p:ext uri="{BB962C8B-B14F-4D97-AF65-F5344CB8AC3E}">
        <p14:creationId xmlns:p14="http://schemas.microsoft.com/office/powerpoint/2010/main" val="3516665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sndAc>
          <p:stSnd>
            <p:snd r:embed="rId2" name="chimes.wav"/>
          </p:stSnd>
        </p:sndAc>
      </p:transition>
    </mc:Choice>
    <mc:Fallback xmlns="">
      <p:transition spd="slow">
        <p:fade/>
        <p:sndAc>
          <p:stSnd>
            <p:snd r:embed="rId9" name="chimes.wav"/>
          </p:st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016584300"/>
              </p:ext>
            </p:extLst>
          </p:nvPr>
        </p:nvGraphicFramePr>
        <p:xfrm>
          <a:off x="7100596" y="155883"/>
          <a:ext cx="4646645" cy="6335904"/>
        </p:xfrm>
        <a:graphic>
          <a:graphicData uri="http://schemas.openxmlformats.org/drawingml/2006/table">
            <a:tbl>
              <a:tblPr firstRow="1" bandRow="1">
                <a:effectLst>
                  <a:outerShdw blurRad="50800" dist="38100" dir="2700000" algn="tl" rotWithShape="0">
                    <a:prstClr val="black">
                      <a:alpha val="40000"/>
                    </a:prstClr>
                  </a:outerShdw>
                </a:effectLst>
                <a:tableStyleId>{1FECB4D8-DB02-4DC6-A0A2-4F2EBAE1DC90}</a:tableStyleId>
              </a:tblPr>
              <a:tblGrid>
                <a:gridCol w="1789410"/>
                <a:gridCol w="1357435"/>
                <a:gridCol w="1499800"/>
              </a:tblGrid>
              <a:tr h="778865">
                <a:tc>
                  <a:txBody>
                    <a:bodyPr/>
                    <a:lstStyle/>
                    <a:p>
                      <a:r>
                        <a:rPr lang="en-US" sz="1600" dirty="0" smtClean="0">
                          <a:solidFill>
                            <a:schemeClr val="tx1"/>
                          </a:solidFill>
                          <a:latin typeface="Baskerville Old Face" panose="02020602080505020303" pitchFamily="18" charset="0"/>
                        </a:rPr>
                        <a:t>Components</a:t>
                      </a:r>
                      <a:r>
                        <a:rPr lang="en-US" sz="1600" baseline="0" dirty="0" smtClean="0">
                          <a:solidFill>
                            <a:schemeClr val="tx1"/>
                          </a:solidFill>
                          <a:latin typeface="Baskerville Old Face" panose="02020602080505020303" pitchFamily="18" charset="0"/>
                        </a:rPr>
                        <a:t> </a:t>
                      </a:r>
                      <a:r>
                        <a:rPr lang="en-US" baseline="0" dirty="0" smtClean="0">
                          <a:solidFill>
                            <a:schemeClr val="tx1"/>
                          </a:solidFill>
                          <a:latin typeface="Baskerville Old Face" panose="02020602080505020303" pitchFamily="18" charset="0"/>
                        </a:rPr>
                        <a:t>of EFB</a:t>
                      </a:r>
                      <a:endParaRPr lang="en-US" dirty="0">
                        <a:solidFill>
                          <a:schemeClr val="tx1"/>
                        </a:solidFill>
                        <a:latin typeface="Baskerville Old Face" panose="02020602080505020303" pitchFamily="18" charset="0"/>
                      </a:endParaRPr>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r>
                        <a:rPr lang="en-US" dirty="0" smtClean="0">
                          <a:solidFill>
                            <a:schemeClr val="tx1"/>
                          </a:solidFill>
                          <a:latin typeface="Baskerville Old Face" panose="02020602080505020303" pitchFamily="18" charset="0"/>
                        </a:rPr>
                        <a:t>NES</a:t>
                      </a:r>
                    </a:p>
                    <a:p>
                      <a:r>
                        <a:rPr lang="en-US" dirty="0" smtClean="0">
                          <a:solidFill>
                            <a:schemeClr val="tx1"/>
                          </a:solidFill>
                          <a:latin typeface="Baskerville Old Face" panose="02020602080505020303" pitchFamily="18" charset="0"/>
                        </a:rPr>
                        <a:t>Fund 01</a:t>
                      </a:r>
                      <a:endParaRPr lang="en-US" dirty="0">
                        <a:solidFill>
                          <a:schemeClr val="tx1"/>
                        </a:solidFill>
                        <a:latin typeface="Baskerville Old Face" panose="02020602080505020303" pitchFamily="18" charset="0"/>
                      </a:endParaRPr>
                    </a:p>
                  </a:txBody>
                  <a:tcPr>
                    <a:lnL>
                      <a:noFill/>
                    </a:lnL>
                    <a:solidFill>
                      <a:schemeClr val="accent3">
                        <a:lumMod val="40000"/>
                        <a:lumOff val="60000"/>
                      </a:schemeClr>
                    </a:solidFill>
                  </a:tcPr>
                </a:tc>
                <a:tc>
                  <a:txBody>
                    <a:bodyPr/>
                    <a:lstStyle/>
                    <a:p>
                      <a:r>
                        <a:rPr lang="en-US" dirty="0" smtClean="0">
                          <a:solidFill>
                            <a:schemeClr val="tx1"/>
                          </a:solidFill>
                          <a:latin typeface="Baskerville Old Face" panose="02020602080505020303" pitchFamily="18" charset="0"/>
                        </a:rPr>
                        <a:t>NCS</a:t>
                      </a:r>
                    </a:p>
                    <a:p>
                      <a:r>
                        <a:rPr lang="en-US" dirty="0" smtClean="0">
                          <a:solidFill>
                            <a:schemeClr val="tx1"/>
                          </a:solidFill>
                          <a:latin typeface="Baskerville Old Face" panose="02020602080505020303" pitchFamily="18" charset="0"/>
                        </a:rPr>
                        <a:t>Fund</a:t>
                      </a:r>
                      <a:r>
                        <a:rPr lang="en-US" baseline="0" dirty="0" smtClean="0">
                          <a:solidFill>
                            <a:schemeClr val="tx1"/>
                          </a:solidFill>
                          <a:latin typeface="Baskerville Old Face" panose="02020602080505020303" pitchFamily="18" charset="0"/>
                        </a:rPr>
                        <a:t> 09</a:t>
                      </a:r>
                      <a:endParaRPr lang="en-US" dirty="0">
                        <a:solidFill>
                          <a:schemeClr val="tx1"/>
                        </a:solidFill>
                        <a:latin typeface="Baskerville Old Face" panose="02020602080505020303" pitchFamily="18" charset="0"/>
                      </a:endParaRPr>
                    </a:p>
                  </a:txBody>
                  <a:tcPr>
                    <a:solidFill>
                      <a:schemeClr val="accent3">
                        <a:lumMod val="40000"/>
                        <a:lumOff val="60000"/>
                      </a:schemeClr>
                    </a:solidFill>
                  </a:tcPr>
                </a:tc>
              </a:tr>
              <a:tr h="420382">
                <a:tc>
                  <a:txBody>
                    <a:bodyPr/>
                    <a:lstStyle/>
                    <a:p>
                      <a:r>
                        <a:rPr lang="en-US" sz="1100" dirty="0" smtClean="0"/>
                        <a:t>Reserve for </a:t>
                      </a:r>
                    </a:p>
                    <a:p>
                      <a:r>
                        <a:rPr lang="en-US" sz="1100" dirty="0" smtClean="0"/>
                        <a:t>Economic Uncertainty</a:t>
                      </a:r>
                      <a:endParaRPr lang="en-US" sz="1100" dirty="0"/>
                    </a:p>
                  </a:txBody>
                  <a:tcPr anchor="ctr">
                    <a:lnT w="12700" cmpd="sng">
                      <a:noFill/>
                    </a:lnT>
                  </a:tcPr>
                </a:tc>
                <a:tc>
                  <a:txBody>
                    <a:bodyPr/>
                    <a:lstStyle/>
                    <a:p>
                      <a:pPr algn="ctr"/>
                      <a:r>
                        <a:rPr lang="en-US" sz="1400" dirty="0" smtClean="0"/>
                        <a:t>958,490</a:t>
                      </a:r>
                      <a:endParaRPr lang="en-US" sz="1400" dirty="0"/>
                    </a:p>
                  </a:txBody>
                  <a:tcPr anchor="ctr"/>
                </a:tc>
                <a:tc>
                  <a:txBody>
                    <a:bodyPr/>
                    <a:lstStyle/>
                    <a:p>
                      <a:pPr algn="ctr"/>
                      <a:endParaRPr lang="en-US" sz="1400" dirty="0"/>
                    </a:p>
                  </a:txBody>
                  <a:tcPr anchor="ctr"/>
                </a:tc>
              </a:tr>
              <a:tr h="451247">
                <a:tc>
                  <a:txBody>
                    <a:bodyPr/>
                    <a:lstStyle/>
                    <a:p>
                      <a:r>
                        <a:rPr lang="en-US" sz="1200" dirty="0" smtClean="0"/>
                        <a:t>Restricted</a:t>
                      </a:r>
                      <a:endParaRPr lang="en-US" sz="1200" dirty="0"/>
                    </a:p>
                  </a:txBody>
                  <a:tcPr anchor="ctr"/>
                </a:tc>
                <a:tc>
                  <a:txBody>
                    <a:bodyPr/>
                    <a:lstStyle/>
                    <a:p>
                      <a:pPr algn="ctr"/>
                      <a:r>
                        <a:rPr lang="en-US" sz="1400" dirty="0" smtClean="0"/>
                        <a:t>507,314</a:t>
                      </a:r>
                      <a:endParaRPr lang="en-US" sz="1400" dirty="0"/>
                    </a:p>
                  </a:txBody>
                  <a:tcPr anchor="ctr"/>
                </a:tc>
                <a:tc>
                  <a:txBody>
                    <a:bodyPr/>
                    <a:lstStyle/>
                    <a:p>
                      <a:pPr algn="ctr"/>
                      <a:r>
                        <a:rPr lang="en-US" sz="1400" dirty="0" smtClean="0"/>
                        <a:t>162,881</a:t>
                      </a:r>
                      <a:endParaRPr lang="en-US" sz="1400" dirty="0"/>
                    </a:p>
                  </a:txBody>
                  <a:tcPr anchor="ctr"/>
                </a:tc>
              </a:tr>
              <a:tr h="348920">
                <a:tc>
                  <a:txBody>
                    <a:bodyPr/>
                    <a:lstStyle/>
                    <a:p>
                      <a:r>
                        <a:rPr lang="en-US" sz="1200" b="0" dirty="0" smtClean="0"/>
                        <a:t>Prepaid</a:t>
                      </a:r>
                      <a:endParaRPr lang="en-US" sz="1200" b="0" dirty="0"/>
                    </a:p>
                  </a:txBody>
                  <a:tcPr anchor="ctr"/>
                </a:tc>
                <a:tc>
                  <a:txBody>
                    <a:bodyPr/>
                    <a:lstStyle/>
                    <a:p>
                      <a:pPr algn="ctr"/>
                      <a:r>
                        <a:rPr lang="en-US" sz="1400" dirty="0" smtClean="0"/>
                        <a:t>27,392</a:t>
                      </a:r>
                      <a:endParaRPr lang="en-US" sz="1400" dirty="0"/>
                    </a:p>
                  </a:txBody>
                  <a:tcPr anchor="ctr"/>
                </a:tc>
                <a:tc>
                  <a:txBody>
                    <a:bodyPr/>
                    <a:lstStyle/>
                    <a:p>
                      <a:pPr algn="ctr"/>
                      <a:r>
                        <a:rPr lang="en-US" sz="1400" dirty="0" smtClean="0"/>
                        <a:t>16,585</a:t>
                      </a:r>
                      <a:endParaRPr lang="en-US" sz="1400" dirty="0"/>
                    </a:p>
                  </a:txBody>
                  <a:tcPr anchor="ctr"/>
                </a:tc>
              </a:tr>
              <a:tr h="422455">
                <a:tc>
                  <a:txBody>
                    <a:bodyPr/>
                    <a:lstStyle/>
                    <a:p>
                      <a:r>
                        <a:rPr lang="en-US" sz="1200" b="0" dirty="0" smtClean="0"/>
                        <a:t>Committed</a:t>
                      </a:r>
                      <a:r>
                        <a:rPr lang="en-US" sz="1200" b="0" baseline="0" dirty="0" smtClean="0"/>
                        <a:t> to</a:t>
                      </a:r>
                    </a:p>
                    <a:p>
                      <a:r>
                        <a:rPr lang="en-US" sz="1200" b="0" baseline="0" dirty="0" smtClean="0"/>
                        <a:t>Long Term Debt</a:t>
                      </a:r>
                      <a:endParaRPr lang="en-US" sz="1200" b="0" dirty="0"/>
                    </a:p>
                  </a:txBody>
                  <a:tcPr anchor="ctr"/>
                </a:tc>
                <a:tc>
                  <a:txBody>
                    <a:bodyPr/>
                    <a:lstStyle/>
                    <a:p>
                      <a:pPr algn="ctr"/>
                      <a:r>
                        <a:rPr lang="en-US" sz="1400" dirty="0" smtClean="0"/>
                        <a:t>224,344</a:t>
                      </a:r>
                      <a:endParaRPr lang="en-US" sz="1400" dirty="0"/>
                    </a:p>
                  </a:txBody>
                  <a:tcPr anchor="ctr"/>
                </a:tc>
                <a:tc>
                  <a:txBody>
                    <a:bodyPr/>
                    <a:lstStyle/>
                    <a:p>
                      <a:pPr algn="ctr"/>
                      <a:endParaRPr lang="en-US" sz="1400" dirty="0"/>
                    </a:p>
                  </a:txBody>
                  <a:tcPr anchor="ctr"/>
                </a:tc>
              </a:tr>
              <a:tr h="349305">
                <a:tc>
                  <a:txBody>
                    <a:bodyPr/>
                    <a:lstStyle/>
                    <a:p>
                      <a:r>
                        <a:rPr lang="en-US" sz="1200" dirty="0" smtClean="0"/>
                        <a:t>Awning Project</a:t>
                      </a:r>
                      <a:endParaRPr lang="en-US" sz="1200" dirty="0"/>
                    </a:p>
                  </a:txBody>
                  <a:tcPr anchor="ctr"/>
                </a:tc>
                <a:tc>
                  <a:txBody>
                    <a:bodyPr/>
                    <a:lstStyle/>
                    <a:p>
                      <a:pPr algn="ctr"/>
                      <a:r>
                        <a:rPr lang="en-US" sz="1400" dirty="0" smtClean="0"/>
                        <a:t>7,650</a:t>
                      </a:r>
                      <a:endParaRPr lang="en-US" sz="1400" dirty="0"/>
                    </a:p>
                  </a:txBody>
                  <a:tcPr anchor="ctr"/>
                </a:tc>
                <a:tc>
                  <a:txBody>
                    <a:bodyPr/>
                    <a:lstStyle/>
                    <a:p>
                      <a:pPr algn="ctr"/>
                      <a:endParaRPr lang="en-US" sz="1400" dirty="0"/>
                    </a:p>
                  </a:txBody>
                  <a:tcPr anchor="ctr"/>
                </a:tc>
              </a:tr>
              <a:tr h="460860">
                <a:tc>
                  <a:txBody>
                    <a:bodyPr/>
                    <a:lstStyle/>
                    <a:p>
                      <a:r>
                        <a:rPr lang="en-US" sz="1200" dirty="0" smtClean="0"/>
                        <a:t>Library Funds</a:t>
                      </a:r>
                    </a:p>
                    <a:p>
                      <a:r>
                        <a:rPr lang="en-US" sz="1050" i="1" dirty="0" smtClean="0"/>
                        <a:t>Book</a:t>
                      </a:r>
                      <a:r>
                        <a:rPr lang="en-US" sz="1050" i="1" baseline="0" dirty="0" smtClean="0"/>
                        <a:t> Fair+General Funds</a:t>
                      </a:r>
                      <a:endParaRPr lang="en-US" sz="1050" i="1" dirty="0"/>
                    </a:p>
                  </a:txBody>
                  <a:tcPr anchor="ctr"/>
                </a:tc>
                <a:tc>
                  <a:txBody>
                    <a:bodyPr/>
                    <a:lstStyle/>
                    <a:p>
                      <a:pPr algn="ctr"/>
                      <a:r>
                        <a:rPr lang="en-US" sz="1400" dirty="0" smtClean="0"/>
                        <a:t>6,100</a:t>
                      </a:r>
                      <a:endParaRPr lang="en-US" sz="1400" dirty="0"/>
                    </a:p>
                  </a:txBody>
                  <a:tcPr anchor="ctr"/>
                </a:tc>
                <a:tc>
                  <a:txBody>
                    <a:bodyPr/>
                    <a:lstStyle/>
                    <a:p>
                      <a:pPr algn="ctr"/>
                      <a:endParaRPr lang="en-US" sz="1400" dirty="0"/>
                    </a:p>
                  </a:txBody>
                  <a:tcPr anchor="ctr"/>
                </a:tc>
              </a:tr>
              <a:tr h="384050">
                <a:tc>
                  <a:txBody>
                    <a:bodyPr/>
                    <a:lstStyle/>
                    <a:p>
                      <a:r>
                        <a:rPr lang="en-US" sz="1200" dirty="0" smtClean="0"/>
                        <a:t>Stem Donations</a:t>
                      </a:r>
                      <a:endParaRPr lang="en-US" sz="1200" dirty="0"/>
                    </a:p>
                  </a:txBody>
                  <a:tcPr anchor="ctr"/>
                </a:tc>
                <a:tc>
                  <a:txBody>
                    <a:bodyPr/>
                    <a:lstStyle/>
                    <a:p>
                      <a:pPr algn="ctr"/>
                      <a:r>
                        <a:rPr lang="en-US" sz="1400" dirty="0" smtClean="0"/>
                        <a:t>230</a:t>
                      </a:r>
                      <a:endParaRPr lang="en-US" sz="1400" dirty="0"/>
                    </a:p>
                  </a:txBody>
                  <a:tcPr anchor="ctr"/>
                </a:tc>
                <a:tc>
                  <a:txBody>
                    <a:bodyPr/>
                    <a:lstStyle/>
                    <a:p>
                      <a:pPr algn="ctr"/>
                      <a:endParaRPr lang="en-US" sz="1400" dirty="0"/>
                    </a:p>
                  </a:txBody>
                  <a:tcPr anchor="ctr"/>
                </a:tc>
              </a:tr>
              <a:tr h="345645">
                <a:tc>
                  <a:txBody>
                    <a:bodyPr/>
                    <a:lstStyle/>
                    <a:p>
                      <a:r>
                        <a:rPr lang="en-US" sz="1200" dirty="0" smtClean="0"/>
                        <a:t>Music Program</a:t>
                      </a:r>
                      <a:endParaRPr lang="en-US" sz="1200" dirty="0"/>
                    </a:p>
                  </a:txBody>
                  <a:tcPr anchor="ctr"/>
                </a:tc>
                <a:tc>
                  <a:txBody>
                    <a:bodyPr/>
                    <a:lstStyle/>
                    <a:p>
                      <a:pPr algn="ctr"/>
                      <a:r>
                        <a:rPr lang="en-US" sz="1400" dirty="0" smtClean="0"/>
                        <a:t>203</a:t>
                      </a:r>
                      <a:endParaRPr lang="en-US" sz="1400" dirty="0"/>
                    </a:p>
                  </a:txBody>
                  <a:tcPr anchor="ctr"/>
                </a:tc>
                <a:tc>
                  <a:txBody>
                    <a:bodyPr/>
                    <a:lstStyle/>
                    <a:p>
                      <a:pPr algn="ctr"/>
                      <a:endParaRPr lang="en-US" sz="1400" dirty="0"/>
                    </a:p>
                  </a:txBody>
                  <a:tcPr anchor="ctr"/>
                </a:tc>
              </a:tr>
              <a:tr h="345645">
                <a:tc>
                  <a:txBody>
                    <a:bodyPr/>
                    <a:lstStyle/>
                    <a:p>
                      <a:r>
                        <a:rPr lang="en-US" sz="1200" dirty="0" smtClean="0"/>
                        <a:t>Revolving Cash</a:t>
                      </a:r>
                      <a:endParaRPr lang="en-US" sz="1200" dirty="0"/>
                    </a:p>
                  </a:txBody>
                  <a:tcPr anchor="ctr"/>
                </a:tc>
                <a:tc>
                  <a:txBody>
                    <a:bodyPr/>
                    <a:lstStyle/>
                    <a:p>
                      <a:pPr algn="ctr"/>
                      <a:r>
                        <a:rPr lang="en-US" sz="1400" dirty="0" smtClean="0"/>
                        <a:t>700</a:t>
                      </a:r>
                      <a:endParaRPr lang="en-US" sz="1400" dirty="0"/>
                    </a:p>
                  </a:txBody>
                  <a:tcPr anchor="ctr"/>
                </a:tc>
                <a:tc>
                  <a:txBody>
                    <a:bodyPr/>
                    <a:lstStyle/>
                    <a:p>
                      <a:pPr algn="ctr"/>
                      <a:endParaRPr lang="en-US" sz="1400" dirty="0"/>
                    </a:p>
                  </a:txBody>
                  <a:tcPr anchor="ctr"/>
                </a:tc>
              </a:tr>
              <a:tr h="345645">
                <a:tc>
                  <a:txBody>
                    <a:bodyPr/>
                    <a:lstStyle/>
                    <a:p>
                      <a:r>
                        <a:rPr lang="en-US" sz="1200" dirty="0" smtClean="0"/>
                        <a:t>EPA-Cert Salaries</a:t>
                      </a:r>
                      <a:endParaRPr lang="en-US" sz="1200" dirty="0"/>
                    </a:p>
                  </a:txBody>
                  <a:tcPr anchor="ctr"/>
                </a:tc>
                <a:tc>
                  <a:txBody>
                    <a:bodyPr/>
                    <a:lstStyle/>
                    <a:p>
                      <a:pPr algn="ctr"/>
                      <a:r>
                        <a:rPr lang="en-US" sz="1400" dirty="0" smtClean="0"/>
                        <a:t>1,528</a:t>
                      </a:r>
                      <a:endParaRPr lang="en-US" sz="1400" dirty="0"/>
                    </a:p>
                  </a:txBody>
                  <a:tcPr anchor="ctr"/>
                </a:tc>
                <a:tc>
                  <a:txBody>
                    <a:bodyPr/>
                    <a:lstStyle/>
                    <a:p>
                      <a:pPr algn="ctr"/>
                      <a:r>
                        <a:rPr lang="en-US" sz="1400" dirty="0" smtClean="0"/>
                        <a:t>2,888</a:t>
                      </a:r>
                      <a:endParaRPr lang="en-US" sz="1400" dirty="0"/>
                    </a:p>
                  </a:txBody>
                  <a:tcPr anchor="ctr"/>
                </a:tc>
              </a:tr>
              <a:tr h="345645">
                <a:tc>
                  <a:txBody>
                    <a:bodyPr/>
                    <a:lstStyle/>
                    <a:p>
                      <a:r>
                        <a:rPr lang="en-US" sz="1100" dirty="0" smtClean="0"/>
                        <a:t>Lottery- Cert Salaries</a:t>
                      </a:r>
                      <a:endParaRPr lang="en-US" sz="1100" dirty="0"/>
                    </a:p>
                  </a:txBody>
                  <a:tcPr anchor="ctr"/>
                </a:tc>
                <a:tc>
                  <a:txBody>
                    <a:bodyPr/>
                    <a:lstStyle/>
                    <a:p>
                      <a:pPr algn="ctr"/>
                      <a:r>
                        <a:rPr lang="en-US" sz="1400" dirty="0" smtClean="0"/>
                        <a:t>6,693</a:t>
                      </a:r>
                      <a:endParaRPr lang="en-US" sz="1400" dirty="0"/>
                    </a:p>
                  </a:txBody>
                  <a:tcPr anchor="ctr"/>
                </a:tc>
                <a:tc>
                  <a:txBody>
                    <a:bodyPr/>
                    <a:lstStyle/>
                    <a:p>
                      <a:pPr algn="ctr"/>
                      <a:endParaRPr lang="en-US" sz="1400" dirty="0"/>
                    </a:p>
                  </a:txBody>
                  <a:tcPr anchor="ctr"/>
                </a:tc>
              </a:tr>
              <a:tr h="460860">
                <a:tc>
                  <a:txBody>
                    <a:bodyPr/>
                    <a:lstStyle/>
                    <a:p>
                      <a:r>
                        <a:rPr lang="en-US" sz="1100" dirty="0" smtClean="0"/>
                        <a:t>Classroom Tech/Student Programs</a:t>
                      </a:r>
                      <a:endParaRPr lang="en-US" sz="1100" dirty="0"/>
                    </a:p>
                  </a:txBody>
                  <a:tcPr anchor="ctr"/>
                </a:tc>
                <a:tc>
                  <a:txBody>
                    <a:bodyPr/>
                    <a:lstStyle/>
                    <a:p>
                      <a:pPr algn="ctr"/>
                      <a:r>
                        <a:rPr lang="en-US" sz="1400" dirty="0" smtClean="0"/>
                        <a:t>328,122</a:t>
                      </a:r>
                      <a:endParaRPr lang="en-US" sz="1400" dirty="0"/>
                    </a:p>
                  </a:txBody>
                  <a:tcPr anchor="ctr"/>
                </a:tc>
                <a:tc>
                  <a:txBody>
                    <a:bodyPr/>
                    <a:lstStyle/>
                    <a:p>
                      <a:pPr algn="ctr"/>
                      <a:endParaRPr lang="en-US" sz="1400" dirty="0"/>
                    </a:p>
                  </a:txBody>
                  <a:tcPr anchor="ctr"/>
                </a:tc>
              </a:tr>
              <a:tr h="384050">
                <a:tc>
                  <a:txBody>
                    <a:bodyPr/>
                    <a:lstStyle/>
                    <a:p>
                      <a:r>
                        <a:rPr lang="en-US" sz="1200" dirty="0" smtClean="0"/>
                        <a:t>Unassigned</a:t>
                      </a:r>
                      <a:endParaRPr lang="en-US" sz="1200" dirty="0"/>
                    </a:p>
                  </a:txBody>
                  <a:tcPr anchor="ctr"/>
                </a:tc>
                <a:tc>
                  <a:txBody>
                    <a:bodyPr/>
                    <a:lstStyle/>
                    <a:p>
                      <a:pPr algn="ctr"/>
                      <a:endParaRPr lang="en-US" sz="1400" dirty="0"/>
                    </a:p>
                  </a:txBody>
                  <a:tcPr anchor="ctr"/>
                </a:tc>
                <a:tc>
                  <a:txBody>
                    <a:bodyPr/>
                    <a:lstStyle/>
                    <a:p>
                      <a:pPr algn="ctr"/>
                      <a:r>
                        <a:rPr lang="en-US" sz="1400" dirty="0" smtClean="0"/>
                        <a:t>285,666</a:t>
                      </a:r>
                      <a:endParaRPr lang="en-US" sz="1400" dirty="0"/>
                    </a:p>
                  </a:txBody>
                  <a:tcPr anchor="ctr"/>
                </a:tc>
              </a:tr>
              <a:tr h="451247">
                <a:tc>
                  <a:txBody>
                    <a:bodyPr/>
                    <a:lstStyle/>
                    <a:p>
                      <a:r>
                        <a:rPr lang="en-US" sz="1200" b="1" dirty="0" smtClean="0"/>
                        <a:t>Total</a:t>
                      </a:r>
                      <a:endParaRPr lang="en-US" sz="1200" b="1" dirty="0"/>
                    </a:p>
                  </a:txBody>
                  <a:tcPr anchor="ctr">
                    <a:solidFill>
                      <a:schemeClr val="accent3">
                        <a:lumMod val="40000"/>
                        <a:lumOff val="60000"/>
                      </a:schemeClr>
                    </a:solidFill>
                  </a:tcPr>
                </a:tc>
                <a:tc>
                  <a:txBody>
                    <a:bodyPr/>
                    <a:lstStyle/>
                    <a:p>
                      <a:pPr algn="ctr"/>
                      <a:r>
                        <a:rPr lang="en-US" sz="1400" b="1" dirty="0" smtClean="0"/>
                        <a:t>2,068,766</a:t>
                      </a:r>
                      <a:endParaRPr lang="en-US" sz="1400" b="1" dirty="0"/>
                    </a:p>
                  </a:txBody>
                  <a:tcPr anchor="ctr">
                    <a:solidFill>
                      <a:schemeClr val="accent3">
                        <a:lumMod val="40000"/>
                        <a:lumOff val="60000"/>
                      </a:schemeClr>
                    </a:solidFill>
                  </a:tcPr>
                </a:tc>
                <a:tc>
                  <a:txBody>
                    <a:bodyPr/>
                    <a:lstStyle/>
                    <a:p>
                      <a:pPr algn="ctr"/>
                      <a:r>
                        <a:rPr lang="en-US" sz="1400" b="1" dirty="0" smtClean="0"/>
                        <a:t>468,020</a:t>
                      </a:r>
                      <a:endParaRPr lang="en-US" sz="1400" b="1" dirty="0"/>
                    </a:p>
                  </a:txBody>
                  <a:tcPr anchor="ctr">
                    <a:solidFill>
                      <a:schemeClr val="accent3">
                        <a:lumMod val="40000"/>
                        <a:lumOff val="60000"/>
                      </a:schemeClr>
                    </a:solidFill>
                  </a:tcPr>
                </a:tc>
              </a:tr>
            </a:tbl>
          </a:graphicData>
        </a:graphic>
      </p:graphicFrame>
      <p:sp>
        <p:nvSpPr>
          <p:cNvPr id="4" name="Footer Placeholder 3"/>
          <p:cNvSpPr>
            <a:spLocks noGrp="1"/>
          </p:cNvSpPr>
          <p:nvPr>
            <p:ph type="ftr" sz="quarter" idx="11"/>
          </p:nvPr>
        </p:nvSpPr>
        <p:spPr>
          <a:xfrm>
            <a:off x="7516985" y="6545061"/>
            <a:ext cx="3514705" cy="365125"/>
          </a:xfrm>
        </p:spPr>
        <p:txBody>
          <a:bodyPr/>
          <a:lstStyle/>
          <a:p>
            <a:r>
              <a:rPr lang="en-US" dirty="0" smtClean="0"/>
              <a:t>2016/2017 Unaudited Actuals  		9/13/2017	</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021708634"/>
              </p:ext>
            </p:extLst>
          </p:nvPr>
        </p:nvGraphicFramePr>
        <p:xfrm>
          <a:off x="258440" y="2001376"/>
          <a:ext cx="6304483" cy="2849950"/>
        </p:xfrm>
        <a:graphic>
          <a:graphicData uri="http://schemas.openxmlformats.org/drawingml/2006/table">
            <a:tbl>
              <a:tblPr firstRow="1" bandRow="1">
                <a:tableStyleId>{3C2FFA5D-87B4-456A-9821-1D502468CF0F}</a:tableStyleId>
              </a:tblPr>
              <a:tblGrid>
                <a:gridCol w="1925193"/>
                <a:gridCol w="1523232"/>
                <a:gridCol w="1428029"/>
                <a:gridCol w="1428029"/>
              </a:tblGrid>
              <a:tr h="594418">
                <a:tc>
                  <a:txBody>
                    <a:bodyPr/>
                    <a:lstStyle/>
                    <a:p>
                      <a:endParaRPr lang="en-US" dirty="0">
                        <a:solidFill>
                          <a:schemeClr val="tx1"/>
                        </a:solidFill>
                      </a:endParaRPr>
                    </a:p>
                  </a:txBody>
                  <a:tcPr/>
                </a:tc>
                <a:tc>
                  <a:txBody>
                    <a:bodyPr/>
                    <a:lstStyle/>
                    <a:p>
                      <a:pPr algn="ctr"/>
                      <a:r>
                        <a:rPr lang="en-US" sz="1400" dirty="0" smtClean="0"/>
                        <a:t>NES</a:t>
                      </a:r>
                      <a:endParaRPr lang="en-US" sz="1400" dirty="0">
                        <a:solidFill>
                          <a:schemeClr val="tx1"/>
                        </a:solidFill>
                        <a:latin typeface="Baskerville Old Face" panose="02020602080505020303" pitchFamily="18" charset="0"/>
                      </a:endParaRPr>
                    </a:p>
                  </a:txBody>
                  <a:tcPr/>
                </a:tc>
                <a:tc>
                  <a:txBody>
                    <a:bodyPr/>
                    <a:lstStyle/>
                    <a:p>
                      <a:pPr algn="ctr"/>
                      <a:r>
                        <a:rPr lang="en-US" sz="1400" dirty="0" smtClean="0"/>
                        <a:t>NCS</a:t>
                      </a:r>
                      <a:endParaRPr lang="en-US" sz="1400" dirty="0">
                        <a:solidFill>
                          <a:schemeClr val="tx1"/>
                        </a:solidFill>
                        <a:latin typeface="Baskerville Old Face" panose="02020602080505020303" pitchFamily="18" charset="0"/>
                      </a:endParaRPr>
                    </a:p>
                  </a:txBody>
                  <a:tcPr/>
                </a:tc>
                <a:tc>
                  <a:txBody>
                    <a:bodyPr/>
                    <a:lstStyle/>
                    <a:p>
                      <a:pPr algn="ctr"/>
                      <a:r>
                        <a:rPr lang="en-US" sz="1400" dirty="0" smtClean="0">
                          <a:solidFill>
                            <a:schemeClr val="tx1"/>
                          </a:solidFill>
                          <a:latin typeface="Baskerville Old Face" panose="02020602080505020303" pitchFamily="18" charset="0"/>
                        </a:rPr>
                        <a:t>Total</a:t>
                      </a:r>
                      <a:endParaRPr lang="en-US" sz="1400" dirty="0">
                        <a:solidFill>
                          <a:schemeClr val="tx1"/>
                        </a:solidFill>
                        <a:latin typeface="Baskerville Old Face" panose="02020602080505020303" pitchFamily="18" charset="0"/>
                      </a:endParaRPr>
                    </a:p>
                  </a:txBody>
                  <a:tcPr/>
                </a:tc>
              </a:tr>
              <a:tr h="830557">
                <a:tc>
                  <a:txBody>
                    <a:bodyPr/>
                    <a:lstStyle/>
                    <a:p>
                      <a:r>
                        <a:rPr lang="en-US" sz="1400" b="1" dirty="0" smtClean="0"/>
                        <a:t>Beginning Fund</a:t>
                      </a:r>
                    </a:p>
                    <a:p>
                      <a:r>
                        <a:rPr lang="en-US" sz="1400" b="1" dirty="0" smtClean="0"/>
                        <a:t>Balance</a:t>
                      </a:r>
                      <a:endParaRPr lang="en-US" sz="1400" b="1" dirty="0">
                        <a:solidFill>
                          <a:schemeClr val="tx1"/>
                        </a:solidFill>
                        <a:latin typeface="Baskerville Old Face" panose="02020602080505020303" pitchFamily="18" charset="0"/>
                      </a:endParaRPr>
                    </a:p>
                  </a:txBody>
                  <a:tcPr/>
                </a:tc>
                <a:tc>
                  <a:txBody>
                    <a:bodyPr/>
                    <a:lstStyle/>
                    <a:p>
                      <a:pPr algn="ctr"/>
                      <a:r>
                        <a:rPr lang="en-US" b="1" dirty="0" smtClean="0">
                          <a:solidFill>
                            <a:schemeClr val="tx1"/>
                          </a:solidFill>
                        </a:rPr>
                        <a:t>2,903,625</a:t>
                      </a:r>
                      <a:endParaRPr lang="en-US" b="1" dirty="0">
                        <a:solidFill>
                          <a:schemeClr val="tx1"/>
                        </a:solidFill>
                      </a:endParaRPr>
                    </a:p>
                  </a:txBody>
                  <a:tcPr anchor="ctr"/>
                </a:tc>
                <a:tc>
                  <a:txBody>
                    <a:bodyPr/>
                    <a:lstStyle/>
                    <a:p>
                      <a:pPr algn="ctr"/>
                      <a:r>
                        <a:rPr lang="en-US" b="1" dirty="0" smtClean="0"/>
                        <a:t>130,100</a:t>
                      </a:r>
                      <a:endParaRPr lang="en-US" b="1" dirty="0">
                        <a:solidFill>
                          <a:schemeClr val="tx1"/>
                        </a:solidFill>
                      </a:endParaRPr>
                    </a:p>
                  </a:txBody>
                  <a:tcPr anchor="ctr"/>
                </a:tc>
                <a:tc>
                  <a:txBody>
                    <a:bodyPr/>
                    <a:lstStyle/>
                    <a:p>
                      <a:pPr algn="ctr"/>
                      <a:r>
                        <a:rPr lang="en-US" b="1" dirty="0" smtClean="0">
                          <a:solidFill>
                            <a:schemeClr val="tx1"/>
                          </a:solidFill>
                        </a:rPr>
                        <a:t>3,033,725</a:t>
                      </a:r>
                      <a:endParaRPr lang="en-US" b="1" dirty="0">
                        <a:solidFill>
                          <a:schemeClr val="tx1"/>
                        </a:solidFill>
                      </a:endParaRPr>
                    </a:p>
                  </a:txBody>
                  <a:tcPr anchor="ctr"/>
                </a:tc>
              </a:tr>
              <a:tr h="594418">
                <a:tc>
                  <a:txBody>
                    <a:bodyPr/>
                    <a:lstStyle/>
                    <a:p>
                      <a:r>
                        <a:rPr lang="en-US" sz="1400" b="1" dirty="0" smtClean="0"/>
                        <a:t>Change</a:t>
                      </a:r>
                      <a:endParaRPr lang="en-US" sz="1400" b="1" dirty="0">
                        <a:solidFill>
                          <a:schemeClr val="tx1"/>
                        </a:solidFill>
                        <a:latin typeface="Baskerville Old Face" panose="02020602080505020303" pitchFamily="18" charset="0"/>
                      </a:endParaRPr>
                    </a:p>
                  </a:txBody>
                  <a:tcPr/>
                </a:tc>
                <a:tc>
                  <a:txBody>
                    <a:bodyPr/>
                    <a:lstStyle/>
                    <a:p>
                      <a:pPr algn="ctr"/>
                      <a:r>
                        <a:rPr lang="en-US" b="1" dirty="0" smtClean="0"/>
                        <a:t>(834,859)</a:t>
                      </a:r>
                      <a:endParaRPr lang="en-US" b="1" dirty="0">
                        <a:solidFill>
                          <a:schemeClr val="tx1"/>
                        </a:solidFill>
                      </a:endParaRPr>
                    </a:p>
                  </a:txBody>
                  <a:tcPr anchor="ctr"/>
                </a:tc>
                <a:tc>
                  <a:txBody>
                    <a:bodyPr/>
                    <a:lstStyle/>
                    <a:p>
                      <a:pPr algn="ctr"/>
                      <a:r>
                        <a:rPr lang="en-US" b="1" dirty="0" smtClean="0">
                          <a:solidFill>
                            <a:schemeClr val="dk1"/>
                          </a:solidFill>
                        </a:rPr>
                        <a:t>337,920</a:t>
                      </a:r>
                      <a:endParaRPr lang="en-US" b="1" dirty="0">
                        <a:solidFill>
                          <a:schemeClr val="tx1"/>
                        </a:solidFill>
                      </a:endParaRPr>
                    </a:p>
                  </a:txBody>
                  <a:tcPr anchor="ctr"/>
                </a:tc>
                <a:tc>
                  <a:txBody>
                    <a:bodyPr/>
                    <a:lstStyle/>
                    <a:p>
                      <a:pPr algn="ctr"/>
                      <a:r>
                        <a:rPr lang="en-US" b="1" dirty="0" smtClean="0">
                          <a:solidFill>
                            <a:schemeClr val="tx1"/>
                          </a:solidFill>
                        </a:rPr>
                        <a:t>(469,939)</a:t>
                      </a:r>
                      <a:endParaRPr lang="en-US" b="1" dirty="0">
                        <a:solidFill>
                          <a:schemeClr val="tx1"/>
                        </a:solidFill>
                      </a:endParaRPr>
                    </a:p>
                  </a:txBody>
                  <a:tcPr anchor="ctr"/>
                </a:tc>
              </a:tr>
              <a:tr h="830557">
                <a:tc>
                  <a:txBody>
                    <a:bodyPr/>
                    <a:lstStyle/>
                    <a:p>
                      <a:r>
                        <a:rPr lang="en-US" sz="1400" b="1" dirty="0" smtClean="0"/>
                        <a:t>Ending</a:t>
                      </a:r>
                      <a:r>
                        <a:rPr lang="en-US" sz="1400" b="1" baseline="0" dirty="0" smtClean="0"/>
                        <a:t> Fund</a:t>
                      </a:r>
                    </a:p>
                    <a:p>
                      <a:r>
                        <a:rPr lang="en-US" sz="1400" b="1" baseline="0" dirty="0" smtClean="0"/>
                        <a:t>Balance</a:t>
                      </a:r>
                      <a:endParaRPr lang="en-US" sz="1400" b="1" dirty="0">
                        <a:solidFill>
                          <a:schemeClr val="tx1"/>
                        </a:solidFill>
                        <a:latin typeface="Baskerville Old Face" panose="02020602080505020303" pitchFamily="18" charset="0"/>
                      </a:endParaRPr>
                    </a:p>
                  </a:txBody>
                  <a:tcPr/>
                </a:tc>
                <a:tc>
                  <a:txBody>
                    <a:bodyPr/>
                    <a:lstStyle/>
                    <a:p>
                      <a:pPr algn="ctr"/>
                      <a:r>
                        <a:rPr lang="en-US" b="1" dirty="0" smtClean="0"/>
                        <a:t>2,068,766</a:t>
                      </a:r>
                      <a:endParaRPr lang="en-US" b="1" dirty="0">
                        <a:solidFill>
                          <a:schemeClr val="tx1"/>
                        </a:solidFill>
                      </a:endParaRPr>
                    </a:p>
                  </a:txBody>
                  <a:tcPr anchor="ctr"/>
                </a:tc>
                <a:tc>
                  <a:txBody>
                    <a:bodyPr/>
                    <a:lstStyle/>
                    <a:p>
                      <a:pPr algn="ctr"/>
                      <a:r>
                        <a:rPr lang="en-US" b="1" dirty="0" smtClean="0"/>
                        <a:t>468,020</a:t>
                      </a:r>
                      <a:endParaRPr lang="en-US" b="1" dirty="0">
                        <a:solidFill>
                          <a:schemeClr val="tx1"/>
                        </a:solidFill>
                      </a:endParaRPr>
                    </a:p>
                  </a:txBody>
                  <a:tcPr anchor="ctr"/>
                </a:tc>
                <a:tc>
                  <a:txBody>
                    <a:bodyPr/>
                    <a:lstStyle/>
                    <a:p>
                      <a:pPr algn="ctr"/>
                      <a:r>
                        <a:rPr lang="en-US" b="1" dirty="0" smtClean="0">
                          <a:solidFill>
                            <a:schemeClr val="tx1"/>
                          </a:solidFill>
                        </a:rPr>
                        <a:t>2,563,786</a:t>
                      </a:r>
                      <a:endParaRPr lang="en-US" b="1" dirty="0">
                        <a:solidFill>
                          <a:schemeClr val="tx1"/>
                        </a:solidFill>
                      </a:endParaRPr>
                    </a:p>
                  </a:txBody>
                  <a:tcPr anchor="ctr"/>
                </a:tc>
              </a:tr>
            </a:tbl>
          </a:graphicData>
        </a:graphic>
      </p:graphicFrame>
      <p:sp>
        <p:nvSpPr>
          <p:cNvPr id="9" name="TextBox 8"/>
          <p:cNvSpPr txBox="1"/>
          <p:nvPr/>
        </p:nvSpPr>
        <p:spPr>
          <a:xfrm>
            <a:off x="1045029" y="279918"/>
            <a:ext cx="5374433" cy="1569660"/>
          </a:xfrm>
          <a:prstGeom prst="rect">
            <a:avLst/>
          </a:prstGeom>
          <a:solidFill>
            <a:schemeClr val="accent6">
              <a:lumMod val="60000"/>
              <a:lumOff val="40000"/>
            </a:schemeClr>
          </a:solidFill>
        </p:spPr>
        <p:txBody>
          <a:bodyPr wrap="square" rtlCol="0">
            <a:spAutoFit/>
          </a:bodyPr>
          <a:lstStyle/>
          <a:p>
            <a:r>
              <a:rPr lang="en-US" sz="2400" b="1" u="sng" dirty="0" smtClean="0"/>
              <a:t>2016/2017 Unaudited Actuals</a:t>
            </a:r>
          </a:p>
          <a:p>
            <a:r>
              <a:rPr lang="en-US" sz="2400" dirty="0" smtClean="0"/>
              <a:t>Components of Ending Fund Balance</a:t>
            </a:r>
          </a:p>
          <a:p>
            <a:r>
              <a:rPr lang="en-US" sz="2400" dirty="0" smtClean="0"/>
              <a:t>Unrestricted &amp; Restricted Funds</a:t>
            </a:r>
            <a:endParaRPr lang="en-US" sz="24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1545" y="5131096"/>
            <a:ext cx="2838271" cy="1596527"/>
          </a:xfrm>
          <a:prstGeom prst="ellipse">
            <a:avLst/>
          </a:prstGeom>
          <a:ln w="63500" cap="rnd">
            <a:solidFill>
              <a:schemeClr val="accent3">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63634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sndAc>
          <p:stSnd>
            <p:snd r:embed="rId3" name="voltage.wav"/>
          </p:stSnd>
        </p:sndAc>
      </p:transition>
    </mc:Choice>
    <mc:Fallback xmlns="">
      <p:transition spd="slow">
        <p:fade/>
        <p:sndAc>
          <p:stSnd>
            <p:snd r:embed="rId5"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smtClean="0"/>
              <a:t>9/13/2017</a:t>
            </a:r>
            <a:endParaRPr lang="en-US" dirty="0"/>
          </a:p>
        </p:txBody>
      </p:sp>
      <p:sp>
        <p:nvSpPr>
          <p:cNvPr id="2" name="Footer Placeholder 1"/>
          <p:cNvSpPr>
            <a:spLocks noGrp="1"/>
          </p:cNvSpPr>
          <p:nvPr>
            <p:ph type="ftr" sz="quarter" idx="11"/>
          </p:nvPr>
        </p:nvSpPr>
        <p:spPr>
          <a:xfrm>
            <a:off x="1487400" y="6130437"/>
            <a:ext cx="7619999" cy="365125"/>
          </a:xfrm>
        </p:spPr>
        <p:txBody>
          <a:bodyPr/>
          <a:lstStyle/>
          <a:p>
            <a:r>
              <a:rPr lang="en-US" dirty="0" smtClean="0"/>
              <a:t>2016/2017 Unaudited Actuals</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6790" y="1969610"/>
            <a:ext cx="7130247" cy="2098026"/>
          </a:xfrm>
          <a:prstGeom prst="rect">
            <a:avLst/>
          </a:prstGeom>
        </p:spPr>
      </p:pic>
    </p:spTree>
    <p:extLst>
      <p:ext uri="{BB962C8B-B14F-4D97-AF65-F5344CB8AC3E}">
        <p14:creationId xmlns:p14="http://schemas.microsoft.com/office/powerpoint/2010/main" val="997574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3" name="wind.wav"/>
          </p:stSnd>
        </p:sndAc>
      </p:transition>
    </mc:Choice>
    <mc:Fallback xmlns="">
      <p:transition spd="slow">
        <p:fade/>
        <p:sndAc>
          <p:stSnd>
            <p:snd r:embed="rId5" name="wind.wav"/>
          </p:st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p:cNvGraphicFramePr>
            <a:graphicFrameLocks/>
          </p:cNvGraphicFramePr>
          <p:nvPr>
            <p:extLst>
              <p:ext uri="{D42A27DB-BD31-4B8C-83A1-F6EECF244321}">
                <p14:modId xmlns:p14="http://schemas.microsoft.com/office/powerpoint/2010/main" val="358691432"/>
              </p:ext>
            </p:extLst>
          </p:nvPr>
        </p:nvGraphicFramePr>
        <p:xfrm>
          <a:off x="1522022" y="1178666"/>
          <a:ext cx="9312230" cy="4347366"/>
        </p:xfrm>
        <a:graphic>
          <a:graphicData uri="http://schemas.openxmlformats.org/drawingml/2006/table">
            <a:tbl>
              <a:tblPr firstRow="1" bandRow="1">
                <a:effectLst>
                  <a:innerShdw blurRad="63500" dist="50800" dir="16200000">
                    <a:prstClr val="black">
                      <a:alpha val="50000"/>
                    </a:prstClr>
                  </a:innerShdw>
                </a:effectLst>
                <a:tableStyleId>{B301B821-A1FF-4177-AEE7-76D212191A09}</a:tableStyleId>
              </a:tblPr>
              <a:tblGrid>
                <a:gridCol w="1862446"/>
                <a:gridCol w="1862446"/>
                <a:gridCol w="1862446"/>
                <a:gridCol w="1862446"/>
                <a:gridCol w="1862446"/>
              </a:tblGrid>
              <a:tr h="1073960">
                <a:tc>
                  <a:txBody>
                    <a:bodyPr/>
                    <a:lstStyle/>
                    <a:p>
                      <a:pPr algn="ctr"/>
                      <a:r>
                        <a:rPr lang="en-US" dirty="0" smtClean="0">
                          <a:solidFill>
                            <a:schemeClr val="tx2"/>
                          </a:solidFill>
                        </a:rPr>
                        <a:t>Revenue</a:t>
                      </a:r>
                      <a:endParaRPr lang="en-US" dirty="0">
                        <a:solidFill>
                          <a:schemeClr val="tx2"/>
                        </a:solidFill>
                      </a:endParaRPr>
                    </a:p>
                  </a:txBody>
                  <a:tcPr anchor="ctr">
                    <a:solidFill>
                      <a:schemeClr val="accent4">
                        <a:lumMod val="60000"/>
                        <a:lumOff val="40000"/>
                      </a:schemeClr>
                    </a:solidFill>
                  </a:tcPr>
                </a:tc>
                <a:tc>
                  <a:txBody>
                    <a:bodyPr/>
                    <a:lstStyle/>
                    <a:p>
                      <a:pPr algn="ctr"/>
                      <a:r>
                        <a:rPr lang="en-US" dirty="0" smtClean="0">
                          <a:solidFill>
                            <a:schemeClr val="tx2"/>
                          </a:solidFill>
                        </a:rPr>
                        <a:t>Unrestricted</a:t>
                      </a:r>
                      <a:endParaRPr lang="en-US" dirty="0">
                        <a:solidFill>
                          <a:schemeClr val="tx2"/>
                        </a:solidFill>
                      </a:endParaRPr>
                    </a:p>
                  </a:txBody>
                  <a:tcPr anchor="ctr">
                    <a:solidFill>
                      <a:schemeClr val="accent4">
                        <a:lumMod val="60000"/>
                        <a:lumOff val="40000"/>
                      </a:schemeClr>
                    </a:solidFill>
                  </a:tcPr>
                </a:tc>
                <a:tc>
                  <a:txBody>
                    <a:bodyPr/>
                    <a:lstStyle/>
                    <a:p>
                      <a:pPr algn="ctr"/>
                      <a:r>
                        <a:rPr lang="en-US" dirty="0" smtClean="0">
                          <a:solidFill>
                            <a:schemeClr val="tx2"/>
                          </a:solidFill>
                        </a:rPr>
                        <a:t>Restricted</a:t>
                      </a:r>
                      <a:endParaRPr lang="en-US" dirty="0">
                        <a:solidFill>
                          <a:schemeClr val="tx2"/>
                        </a:solidFill>
                      </a:endParaRPr>
                    </a:p>
                  </a:txBody>
                  <a:tcPr anchor="ctr">
                    <a:solidFill>
                      <a:schemeClr val="accent4">
                        <a:lumMod val="60000"/>
                        <a:lumOff val="40000"/>
                      </a:schemeClr>
                    </a:solidFill>
                  </a:tcPr>
                </a:tc>
                <a:tc>
                  <a:txBody>
                    <a:bodyPr/>
                    <a:lstStyle/>
                    <a:p>
                      <a:pPr algn="ctr"/>
                      <a:r>
                        <a:rPr lang="en-US" dirty="0" smtClean="0">
                          <a:solidFill>
                            <a:schemeClr val="tx2"/>
                          </a:solidFill>
                        </a:rPr>
                        <a:t>Total</a:t>
                      </a:r>
                      <a:endParaRPr lang="en-US" dirty="0">
                        <a:solidFill>
                          <a:schemeClr val="tx2"/>
                        </a:solidFill>
                      </a:endParaRPr>
                    </a:p>
                  </a:txBody>
                  <a:tcPr anchor="ctr">
                    <a:solidFill>
                      <a:schemeClr val="accent4">
                        <a:lumMod val="60000"/>
                        <a:lumOff val="40000"/>
                      </a:schemeClr>
                    </a:solidFill>
                  </a:tcPr>
                </a:tc>
                <a:tc>
                  <a:txBody>
                    <a:bodyPr/>
                    <a:lstStyle/>
                    <a:p>
                      <a:pPr algn="ctr"/>
                      <a:r>
                        <a:rPr lang="en-US" dirty="0" smtClean="0">
                          <a:solidFill>
                            <a:schemeClr val="tx2"/>
                          </a:solidFill>
                        </a:rPr>
                        <a:t>Notes</a:t>
                      </a:r>
                      <a:endParaRPr lang="en-US" dirty="0">
                        <a:solidFill>
                          <a:schemeClr val="tx2"/>
                        </a:solidFill>
                      </a:endParaRPr>
                    </a:p>
                  </a:txBody>
                  <a:tcPr anchor="ctr">
                    <a:solidFill>
                      <a:schemeClr val="accent4">
                        <a:lumMod val="60000"/>
                        <a:lumOff val="40000"/>
                      </a:schemeClr>
                    </a:solidFill>
                  </a:tcPr>
                </a:tc>
              </a:tr>
              <a:tr h="751772">
                <a:tc>
                  <a:txBody>
                    <a:bodyPr/>
                    <a:lstStyle/>
                    <a:p>
                      <a:pPr algn="l"/>
                      <a:endParaRPr lang="en-US" dirty="0" smtClean="0"/>
                    </a:p>
                    <a:p>
                      <a:pPr algn="l"/>
                      <a:r>
                        <a:rPr lang="en-US" dirty="0" smtClean="0"/>
                        <a:t>LCFF Revenue</a:t>
                      </a:r>
                    </a:p>
                    <a:p>
                      <a:pPr algn="l"/>
                      <a:endParaRPr lang="en-US" dirty="0"/>
                    </a:p>
                  </a:txBody>
                  <a:tcPr anchor="ctr"/>
                </a:tc>
                <a:tc>
                  <a:txBody>
                    <a:bodyPr/>
                    <a:lstStyle/>
                    <a:p>
                      <a:pPr algn="ctr"/>
                      <a:r>
                        <a:rPr lang="en-US" dirty="0" smtClean="0"/>
                        <a:t>3,537,651</a:t>
                      </a:r>
                      <a:endParaRPr lang="en-US" dirty="0"/>
                    </a:p>
                  </a:txBody>
                  <a:tcPr anchor="ctr"/>
                </a:tc>
                <a:tc>
                  <a:txBody>
                    <a:bodyPr/>
                    <a:lstStyle/>
                    <a:p>
                      <a:pPr algn="ctr"/>
                      <a:r>
                        <a:rPr lang="en-US" dirty="0" smtClean="0"/>
                        <a:t>0</a:t>
                      </a:r>
                      <a:endParaRPr lang="en-US" dirty="0"/>
                    </a:p>
                  </a:txBody>
                  <a:tcPr anchor="ctr"/>
                </a:tc>
                <a:tc>
                  <a:txBody>
                    <a:bodyPr/>
                    <a:lstStyle/>
                    <a:p>
                      <a:pPr algn="ctr"/>
                      <a:r>
                        <a:rPr lang="en-US" dirty="0" smtClean="0"/>
                        <a:t>3,537,651</a:t>
                      </a:r>
                      <a:endParaRPr lang="en-US" dirty="0"/>
                    </a:p>
                  </a:txBody>
                  <a:tcPr anchor="ctr">
                    <a:solidFill>
                      <a:schemeClr val="accent2">
                        <a:lumMod val="60000"/>
                        <a:lumOff val="40000"/>
                      </a:schemeClr>
                    </a:solidFill>
                  </a:tcPr>
                </a:tc>
                <a:tc>
                  <a:txBody>
                    <a:bodyPr/>
                    <a:lstStyle/>
                    <a:p>
                      <a:pPr algn="ctr"/>
                      <a:r>
                        <a:rPr lang="en-US" sz="1400" b="1" dirty="0" smtClean="0"/>
                        <a:t>General Purpose </a:t>
                      </a:r>
                      <a:endParaRPr lang="en-US" sz="1400" b="1" dirty="0"/>
                    </a:p>
                  </a:txBody>
                  <a:tcPr anchor="ctr"/>
                </a:tc>
              </a:tr>
              <a:tr h="751772">
                <a:tc>
                  <a:txBody>
                    <a:bodyPr/>
                    <a:lstStyle/>
                    <a:p>
                      <a:pPr algn="l"/>
                      <a:endParaRPr lang="en-US" dirty="0" smtClean="0"/>
                    </a:p>
                    <a:p>
                      <a:pPr algn="l"/>
                      <a:r>
                        <a:rPr lang="en-US" dirty="0" smtClean="0"/>
                        <a:t>State Revenue</a:t>
                      </a:r>
                    </a:p>
                    <a:p>
                      <a:pPr algn="l"/>
                      <a:endParaRPr lang="en-US" dirty="0"/>
                    </a:p>
                  </a:txBody>
                  <a:tcPr anchor="ctr"/>
                </a:tc>
                <a:tc>
                  <a:txBody>
                    <a:bodyPr/>
                    <a:lstStyle/>
                    <a:p>
                      <a:pPr algn="ctr"/>
                      <a:r>
                        <a:rPr lang="en-US" dirty="0" smtClean="0"/>
                        <a:t>170,591</a:t>
                      </a:r>
                      <a:endParaRPr lang="en-US" dirty="0"/>
                    </a:p>
                  </a:txBody>
                  <a:tcPr anchor="ctr"/>
                </a:tc>
                <a:tc>
                  <a:txBody>
                    <a:bodyPr/>
                    <a:lstStyle/>
                    <a:p>
                      <a:pPr algn="ctr"/>
                      <a:r>
                        <a:rPr lang="en-US" dirty="0" smtClean="0"/>
                        <a:t>96,786</a:t>
                      </a:r>
                      <a:endParaRPr lang="en-US" dirty="0"/>
                    </a:p>
                  </a:txBody>
                  <a:tcPr anchor="ctr"/>
                </a:tc>
                <a:tc>
                  <a:txBody>
                    <a:bodyPr/>
                    <a:lstStyle/>
                    <a:p>
                      <a:pPr algn="ctr"/>
                      <a:r>
                        <a:rPr lang="en-US" dirty="0" smtClean="0"/>
                        <a:t>267,374</a:t>
                      </a:r>
                      <a:endParaRPr lang="en-US" dirty="0"/>
                    </a:p>
                  </a:txBody>
                  <a:tcPr anchor="ctr">
                    <a:solidFill>
                      <a:schemeClr val="accent2">
                        <a:lumMod val="60000"/>
                        <a:lumOff val="40000"/>
                      </a:schemeClr>
                    </a:solidFill>
                  </a:tcPr>
                </a:tc>
                <a:tc>
                  <a:txBody>
                    <a:bodyPr/>
                    <a:lstStyle/>
                    <a:p>
                      <a:pPr algn="ctr"/>
                      <a:r>
                        <a:rPr lang="en-US" sz="1400" b="1" dirty="0" smtClean="0"/>
                        <a:t>Lottery</a:t>
                      </a:r>
                    </a:p>
                    <a:p>
                      <a:pPr algn="ctr"/>
                      <a:r>
                        <a:rPr lang="en-US" sz="1400" b="1" dirty="0" smtClean="0"/>
                        <a:t>Mandated Costs</a:t>
                      </a:r>
                    </a:p>
                    <a:p>
                      <a:pPr algn="ctr"/>
                      <a:endParaRPr lang="en-US" sz="1400" b="1" dirty="0"/>
                    </a:p>
                  </a:txBody>
                  <a:tcPr anchor="ctr"/>
                </a:tc>
              </a:tr>
              <a:tr h="722303">
                <a:tc>
                  <a:txBody>
                    <a:bodyPr/>
                    <a:lstStyle/>
                    <a:p>
                      <a:pPr algn="l"/>
                      <a:r>
                        <a:rPr lang="en-US" dirty="0" smtClean="0"/>
                        <a:t>Local</a:t>
                      </a:r>
                      <a:r>
                        <a:rPr lang="en-US" baseline="0" dirty="0" smtClean="0"/>
                        <a:t> Revenue</a:t>
                      </a:r>
                      <a:endParaRPr lang="en-US" dirty="0"/>
                    </a:p>
                  </a:txBody>
                  <a:tcPr anchor="ctr"/>
                </a:tc>
                <a:tc>
                  <a:txBody>
                    <a:bodyPr/>
                    <a:lstStyle/>
                    <a:p>
                      <a:pPr algn="ctr"/>
                      <a:r>
                        <a:rPr lang="en-US" dirty="0" smtClean="0"/>
                        <a:t>15,916</a:t>
                      </a:r>
                      <a:endParaRPr lang="en-US" dirty="0"/>
                    </a:p>
                  </a:txBody>
                  <a:tcPr anchor="ctr"/>
                </a:tc>
                <a:tc>
                  <a:txBody>
                    <a:bodyPr/>
                    <a:lstStyle/>
                    <a:p>
                      <a:pPr algn="ctr"/>
                      <a:r>
                        <a:rPr lang="en-US" dirty="0" smtClean="0"/>
                        <a:t>0</a:t>
                      </a:r>
                      <a:endParaRPr lang="en-US" dirty="0"/>
                    </a:p>
                  </a:txBody>
                  <a:tcPr anchor="ctr"/>
                </a:tc>
                <a:tc>
                  <a:txBody>
                    <a:bodyPr/>
                    <a:lstStyle/>
                    <a:p>
                      <a:pPr algn="ctr"/>
                      <a:r>
                        <a:rPr lang="en-US" dirty="0" smtClean="0"/>
                        <a:t>15,916</a:t>
                      </a:r>
                      <a:endParaRPr lang="en-US" dirty="0"/>
                    </a:p>
                  </a:txBody>
                  <a:tcPr anchor="ctr">
                    <a:solidFill>
                      <a:schemeClr val="accent2">
                        <a:lumMod val="60000"/>
                        <a:lumOff val="40000"/>
                      </a:schemeClr>
                    </a:solidFill>
                  </a:tcPr>
                </a:tc>
                <a:tc>
                  <a:txBody>
                    <a:bodyPr/>
                    <a:lstStyle/>
                    <a:p>
                      <a:pPr algn="ctr"/>
                      <a:r>
                        <a:rPr lang="en-US" sz="1600" b="1" baseline="0" dirty="0" smtClean="0"/>
                        <a:t>Interest</a:t>
                      </a:r>
                    </a:p>
                    <a:p>
                      <a:pPr algn="ctr"/>
                      <a:r>
                        <a:rPr lang="en-US" sz="1600" b="1" dirty="0" smtClean="0"/>
                        <a:t>Donations</a:t>
                      </a:r>
                      <a:endParaRPr lang="en-US" sz="1600" b="1" dirty="0"/>
                    </a:p>
                  </a:txBody>
                  <a:tcPr anchor="ctr"/>
                </a:tc>
              </a:tr>
              <a:tr h="722303">
                <a:tc>
                  <a:txBody>
                    <a:bodyPr/>
                    <a:lstStyle/>
                    <a:p>
                      <a:pPr algn="l"/>
                      <a:r>
                        <a:rPr lang="en-US" dirty="0" smtClean="0"/>
                        <a:t>Total </a:t>
                      </a:r>
                      <a:endParaRPr lang="en-US" dirty="0"/>
                    </a:p>
                  </a:txBody>
                  <a:tcPr anchor="ctr"/>
                </a:tc>
                <a:tc>
                  <a:txBody>
                    <a:bodyPr/>
                    <a:lstStyle/>
                    <a:p>
                      <a:pPr algn="ctr"/>
                      <a:r>
                        <a:rPr lang="en-US" dirty="0" smtClean="0"/>
                        <a:t>3,724,158</a:t>
                      </a:r>
                      <a:endParaRPr lang="en-US" dirty="0"/>
                    </a:p>
                  </a:txBody>
                  <a:tcPr anchor="ctr"/>
                </a:tc>
                <a:tc>
                  <a:txBody>
                    <a:bodyPr/>
                    <a:lstStyle/>
                    <a:p>
                      <a:pPr algn="ctr"/>
                      <a:r>
                        <a:rPr lang="en-US" dirty="0" smtClean="0"/>
                        <a:t>96,783</a:t>
                      </a:r>
                      <a:endParaRPr lang="en-US" dirty="0"/>
                    </a:p>
                  </a:txBody>
                  <a:tcPr anchor="ctr"/>
                </a:tc>
                <a:tc>
                  <a:txBody>
                    <a:bodyPr/>
                    <a:lstStyle/>
                    <a:p>
                      <a:pPr algn="ctr"/>
                      <a:r>
                        <a:rPr lang="en-US" dirty="0" smtClean="0"/>
                        <a:t>3,820,941</a:t>
                      </a:r>
                      <a:endParaRPr lang="en-US" dirty="0"/>
                    </a:p>
                  </a:txBody>
                  <a:tcPr anchor="ctr">
                    <a:solidFill>
                      <a:schemeClr val="accent2">
                        <a:lumMod val="60000"/>
                        <a:lumOff val="40000"/>
                      </a:schemeClr>
                    </a:solidFill>
                  </a:tcPr>
                </a:tc>
                <a:tc>
                  <a:txBody>
                    <a:bodyPr/>
                    <a:lstStyle/>
                    <a:p>
                      <a:pPr algn="ctr"/>
                      <a:endParaRPr lang="en-US" dirty="0"/>
                    </a:p>
                  </a:txBody>
                  <a:tcPr anchor="ctr"/>
                </a:tc>
              </a:tr>
            </a:tbl>
          </a:graphicData>
        </a:graphic>
      </p:graphicFrame>
      <p:sp>
        <p:nvSpPr>
          <p:cNvPr id="3" name="Rectangle 2"/>
          <p:cNvSpPr/>
          <p:nvPr/>
        </p:nvSpPr>
        <p:spPr>
          <a:xfrm>
            <a:off x="1555668" y="137004"/>
            <a:ext cx="8981704" cy="830997"/>
          </a:xfrm>
          <a:prstGeom prst="rect">
            <a:avLst/>
          </a:prstGeom>
        </p:spPr>
        <p:txBody>
          <a:bodyPr wrap="square">
            <a:spAutoFit/>
          </a:bodyPr>
          <a:lstStyle/>
          <a:p>
            <a:pPr algn="ctr"/>
            <a:r>
              <a:rPr lang="en-US" sz="2400" dirty="0" smtClean="0"/>
              <a:t>Harvest Ridge/Placer Academy Revenue</a:t>
            </a:r>
            <a:r>
              <a:rPr lang="en-US" sz="2400" dirty="0"/>
              <a:t/>
            </a:r>
            <a:br>
              <a:rPr lang="en-US" sz="2400" dirty="0"/>
            </a:br>
            <a:r>
              <a:rPr lang="en-US" sz="2400" dirty="0"/>
              <a:t>Unrestricted &amp; Restricted Revenue </a:t>
            </a:r>
            <a:r>
              <a:rPr lang="en-US" sz="2400" dirty="0" smtClean="0"/>
              <a:t>as of June 30, 2017</a:t>
            </a:r>
            <a:endParaRPr lang="en-US" sz="2400" dirty="0"/>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561" y="137004"/>
            <a:ext cx="1459838" cy="1459138"/>
          </a:xfrm>
          <a:prstGeom prst="rect">
            <a:avLst/>
          </a:prstGeom>
          <a:ln w="57150">
            <a:solidFill>
              <a:schemeClr val="accent1">
                <a:lumMod val="60000"/>
                <a:lumOff val="40000"/>
              </a:schemeClr>
            </a:solidFill>
          </a:ln>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1715" y="5288331"/>
            <a:ext cx="1975644" cy="1481733"/>
          </a:xfrm>
          <a:prstGeom prst="rect">
            <a:avLst/>
          </a:prstGeom>
          <a:ln w="57150">
            <a:solidFill>
              <a:srgbClr val="FFC000"/>
            </a:solidFill>
          </a:ln>
        </p:spPr>
      </p:pic>
      <p:sp>
        <p:nvSpPr>
          <p:cNvPr id="5" name="Date Placeholder 4"/>
          <p:cNvSpPr>
            <a:spLocks noGrp="1"/>
          </p:cNvSpPr>
          <p:nvPr>
            <p:ph type="dt" sz="half" idx="10"/>
          </p:nvPr>
        </p:nvSpPr>
        <p:spPr>
          <a:xfrm>
            <a:off x="8233567" y="6201247"/>
            <a:ext cx="1146283" cy="370396"/>
          </a:xfrm>
        </p:spPr>
        <p:txBody>
          <a:bodyPr/>
          <a:lstStyle/>
          <a:p>
            <a:r>
              <a:rPr lang="en-US" dirty="0" smtClean="0"/>
              <a:t>9/13/2017</a:t>
            </a:r>
            <a:endParaRPr lang="en-US" dirty="0"/>
          </a:p>
        </p:txBody>
      </p:sp>
      <p:sp>
        <p:nvSpPr>
          <p:cNvPr id="4" name="Footer Placeholder 3"/>
          <p:cNvSpPr>
            <a:spLocks noGrp="1"/>
          </p:cNvSpPr>
          <p:nvPr>
            <p:ph type="ftr" sz="quarter" idx="11"/>
          </p:nvPr>
        </p:nvSpPr>
        <p:spPr/>
        <p:txBody>
          <a:bodyPr/>
          <a:lstStyle/>
          <a:p>
            <a:r>
              <a:rPr lang="en-US" dirty="0" smtClean="0"/>
              <a:t>2016/2017 Unaudited Actuals</a:t>
            </a:r>
            <a:endParaRPr lang="en-US" dirty="0"/>
          </a:p>
        </p:txBody>
      </p:sp>
    </p:spTree>
    <p:extLst>
      <p:ext uri="{BB962C8B-B14F-4D97-AF65-F5344CB8AC3E}">
        <p14:creationId xmlns:p14="http://schemas.microsoft.com/office/powerpoint/2010/main" val="904210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p:cNvGraphicFramePr>
            <a:graphicFrameLocks/>
          </p:cNvGraphicFramePr>
          <p:nvPr>
            <p:extLst>
              <p:ext uri="{D42A27DB-BD31-4B8C-83A1-F6EECF244321}">
                <p14:modId xmlns:p14="http://schemas.microsoft.com/office/powerpoint/2010/main" val="2753579462"/>
              </p:ext>
            </p:extLst>
          </p:nvPr>
        </p:nvGraphicFramePr>
        <p:xfrm>
          <a:off x="1756235" y="1163105"/>
          <a:ext cx="9486036" cy="5610050"/>
        </p:xfrm>
        <a:graphic>
          <a:graphicData uri="http://schemas.openxmlformats.org/drawingml/2006/table">
            <a:tbl>
              <a:tblPr firstRow="1" bandRow="1">
                <a:effectLst>
                  <a:innerShdw blurRad="63500" dist="50800" dir="16200000">
                    <a:prstClr val="black">
                      <a:alpha val="50000"/>
                    </a:prstClr>
                  </a:innerShdw>
                </a:effectLst>
                <a:tableStyleId>{B301B821-A1FF-4177-AEE7-76D212191A09}</a:tableStyleId>
              </a:tblPr>
              <a:tblGrid>
                <a:gridCol w="2054668"/>
                <a:gridCol w="1570402"/>
                <a:gridCol w="1485552"/>
                <a:gridCol w="2149123"/>
                <a:gridCol w="2226291"/>
              </a:tblGrid>
              <a:tr h="641645">
                <a:tc>
                  <a:txBody>
                    <a:bodyPr/>
                    <a:lstStyle/>
                    <a:p>
                      <a:endParaRPr lang="en-US" dirty="0">
                        <a:solidFill>
                          <a:schemeClr val="tx2"/>
                        </a:solidFill>
                      </a:endParaRPr>
                    </a:p>
                  </a:txBody>
                  <a:tcPr>
                    <a:solidFill>
                      <a:schemeClr val="accent4">
                        <a:lumMod val="60000"/>
                        <a:lumOff val="40000"/>
                      </a:schemeClr>
                    </a:solidFill>
                  </a:tcPr>
                </a:tc>
                <a:tc>
                  <a:txBody>
                    <a:bodyPr/>
                    <a:lstStyle/>
                    <a:p>
                      <a:pPr algn="ctr"/>
                      <a:r>
                        <a:rPr lang="en-US" dirty="0" smtClean="0">
                          <a:solidFill>
                            <a:schemeClr val="tx2"/>
                          </a:solidFill>
                        </a:rPr>
                        <a:t>Unrestricted</a:t>
                      </a:r>
                      <a:endParaRPr lang="en-US" dirty="0">
                        <a:solidFill>
                          <a:schemeClr val="tx2"/>
                        </a:solidFill>
                      </a:endParaRPr>
                    </a:p>
                  </a:txBody>
                  <a:tcPr anchor="ctr">
                    <a:solidFill>
                      <a:schemeClr val="accent4">
                        <a:lumMod val="60000"/>
                        <a:lumOff val="40000"/>
                      </a:schemeClr>
                    </a:solidFill>
                  </a:tcPr>
                </a:tc>
                <a:tc>
                  <a:txBody>
                    <a:bodyPr/>
                    <a:lstStyle/>
                    <a:p>
                      <a:pPr algn="ctr"/>
                      <a:r>
                        <a:rPr lang="en-US" dirty="0" smtClean="0">
                          <a:solidFill>
                            <a:schemeClr val="tx2"/>
                          </a:solidFill>
                        </a:rPr>
                        <a:t>Restricted</a:t>
                      </a:r>
                      <a:endParaRPr lang="en-US" dirty="0">
                        <a:solidFill>
                          <a:schemeClr val="tx2"/>
                        </a:solidFill>
                      </a:endParaRPr>
                    </a:p>
                  </a:txBody>
                  <a:tcPr anchor="ctr">
                    <a:solidFill>
                      <a:schemeClr val="accent4">
                        <a:lumMod val="60000"/>
                        <a:lumOff val="40000"/>
                      </a:schemeClr>
                    </a:solidFill>
                  </a:tcPr>
                </a:tc>
                <a:tc>
                  <a:txBody>
                    <a:bodyPr/>
                    <a:lstStyle/>
                    <a:p>
                      <a:pPr algn="ctr"/>
                      <a:r>
                        <a:rPr lang="en-US" dirty="0" smtClean="0">
                          <a:solidFill>
                            <a:schemeClr val="tx2"/>
                          </a:solidFill>
                        </a:rPr>
                        <a:t>Total</a:t>
                      </a:r>
                      <a:endParaRPr lang="en-US" dirty="0">
                        <a:solidFill>
                          <a:schemeClr val="tx2"/>
                        </a:solidFill>
                      </a:endParaRPr>
                    </a:p>
                  </a:txBody>
                  <a:tcPr anchor="ctr">
                    <a:solidFill>
                      <a:schemeClr val="accent4">
                        <a:lumMod val="60000"/>
                        <a:lumOff val="40000"/>
                      </a:schemeClr>
                    </a:solidFill>
                  </a:tcPr>
                </a:tc>
                <a:tc>
                  <a:txBody>
                    <a:bodyPr/>
                    <a:lstStyle/>
                    <a:p>
                      <a:pPr algn="ctr"/>
                      <a:r>
                        <a:rPr lang="en-US" dirty="0" smtClean="0">
                          <a:solidFill>
                            <a:schemeClr val="tx2"/>
                          </a:solidFill>
                        </a:rPr>
                        <a:t>Notes</a:t>
                      </a:r>
                      <a:endParaRPr lang="en-US" dirty="0">
                        <a:solidFill>
                          <a:schemeClr val="tx2"/>
                        </a:solidFill>
                      </a:endParaRPr>
                    </a:p>
                  </a:txBody>
                  <a:tcPr anchor="ctr">
                    <a:solidFill>
                      <a:schemeClr val="accent4">
                        <a:lumMod val="60000"/>
                        <a:lumOff val="40000"/>
                      </a:schemeClr>
                    </a:solidFill>
                  </a:tcPr>
                </a:tc>
              </a:tr>
              <a:tr h="871136">
                <a:tc>
                  <a:txBody>
                    <a:bodyPr/>
                    <a:lstStyle/>
                    <a:p>
                      <a:r>
                        <a:rPr lang="en-US" dirty="0" smtClean="0"/>
                        <a:t>Certificated Salaries</a:t>
                      </a:r>
                    </a:p>
                    <a:p>
                      <a:endParaRPr lang="en-US" dirty="0"/>
                    </a:p>
                  </a:txBody>
                  <a:tcPr anchor="ctr"/>
                </a:tc>
                <a:tc>
                  <a:txBody>
                    <a:bodyPr/>
                    <a:lstStyle/>
                    <a:p>
                      <a:pPr algn="ctr"/>
                      <a:r>
                        <a:rPr lang="en-US" dirty="0" smtClean="0"/>
                        <a:t>1,678,934</a:t>
                      </a:r>
                      <a:endParaRPr lang="en-US" dirty="0"/>
                    </a:p>
                  </a:txBody>
                  <a:tcPr anchor="ctr"/>
                </a:tc>
                <a:tc>
                  <a:txBody>
                    <a:bodyPr/>
                    <a:lstStyle/>
                    <a:p>
                      <a:pPr algn="ctr"/>
                      <a:r>
                        <a:rPr lang="en-US" dirty="0" smtClean="0"/>
                        <a:t>0</a:t>
                      </a:r>
                      <a:endParaRPr lang="en-US" dirty="0"/>
                    </a:p>
                  </a:txBody>
                  <a:tcPr anchor="ctr"/>
                </a:tc>
                <a:tc>
                  <a:txBody>
                    <a:bodyPr/>
                    <a:lstStyle/>
                    <a:p>
                      <a:pPr algn="ctr"/>
                      <a:r>
                        <a:rPr lang="en-US" dirty="0" smtClean="0"/>
                        <a:t>1,678,934</a:t>
                      </a:r>
                      <a:endParaRPr lang="en-US" dirty="0"/>
                    </a:p>
                  </a:txBody>
                  <a:tcPr anchor="ctr">
                    <a:solidFill>
                      <a:schemeClr val="accent2">
                        <a:lumMod val="60000"/>
                        <a:lumOff val="40000"/>
                      </a:schemeClr>
                    </a:solidFill>
                  </a:tcPr>
                </a:tc>
                <a:tc>
                  <a:txBody>
                    <a:bodyPr/>
                    <a:lstStyle/>
                    <a:p>
                      <a:endParaRPr lang="en-US" sz="1400" b="1" dirty="0" smtClean="0"/>
                    </a:p>
                  </a:txBody>
                  <a:tcPr/>
                </a:tc>
              </a:tr>
              <a:tr h="868167">
                <a:tc>
                  <a:txBody>
                    <a:bodyPr/>
                    <a:lstStyle/>
                    <a:p>
                      <a:r>
                        <a:rPr lang="en-US" dirty="0" smtClean="0"/>
                        <a:t>Classified Salaries</a:t>
                      </a:r>
                      <a:endParaRPr lang="en-US" dirty="0"/>
                    </a:p>
                  </a:txBody>
                  <a:tcPr anchor="ctr"/>
                </a:tc>
                <a:tc>
                  <a:txBody>
                    <a:bodyPr/>
                    <a:lstStyle/>
                    <a:p>
                      <a:pPr algn="ctr"/>
                      <a:r>
                        <a:rPr lang="en-US" dirty="0" smtClean="0"/>
                        <a:t>242,831</a:t>
                      </a:r>
                      <a:endParaRPr lang="en-US" dirty="0"/>
                    </a:p>
                  </a:txBody>
                  <a:tcPr anchor="ctr"/>
                </a:tc>
                <a:tc>
                  <a:txBody>
                    <a:bodyPr/>
                    <a:lstStyle/>
                    <a:p>
                      <a:pPr algn="ctr"/>
                      <a:r>
                        <a:rPr lang="en-US" dirty="0" smtClean="0"/>
                        <a:t>28,441</a:t>
                      </a:r>
                      <a:endParaRPr lang="en-US" dirty="0"/>
                    </a:p>
                  </a:txBody>
                  <a:tcPr anchor="ctr"/>
                </a:tc>
                <a:tc>
                  <a:txBody>
                    <a:bodyPr/>
                    <a:lstStyle/>
                    <a:p>
                      <a:pPr algn="ctr"/>
                      <a:r>
                        <a:rPr lang="en-US" dirty="0" smtClean="0"/>
                        <a:t>271,272</a:t>
                      </a:r>
                      <a:endParaRPr lang="en-US" dirty="0"/>
                    </a:p>
                  </a:txBody>
                  <a:tcPr anchor="ctr">
                    <a:solidFill>
                      <a:schemeClr val="accent2">
                        <a:lumMod val="60000"/>
                        <a:lumOff val="40000"/>
                      </a:schemeClr>
                    </a:solidFill>
                  </a:tcPr>
                </a:tc>
                <a:tc>
                  <a:txBody>
                    <a:bodyPr/>
                    <a:lstStyle/>
                    <a:p>
                      <a:endParaRPr lang="en-US" sz="1400" b="1" dirty="0"/>
                    </a:p>
                  </a:txBody>
                  <a:tcPr/>
                </a:tc>
              </a:tr>
              <a:tr h="871136">
                <a:tc>
                  <a:txBody>
                    <a:bodyPr/>
                    <a:lstStyle/>
                    <a:p>
                      <a:endParaRPr lang="en-US" dirty="0" smtClean="0"/>
                    </a:p>
                    <a:p>
                      <a:r>
                        <a:rPr lang="en-US" dirty="0" smtClean="0"/>
                        <a:t>Benefits</a:t>
                      </a:r>
                    </a:p>
                    <a:p>
                      <a:endParaRPr lang="en-US" dirty="0"/>
                    </a:p>
                  </a:txBody>
                  <a:tcPr anchor="ctr"/>
                </a:tc>
                <a:tc>
                  <a:txBody>
                    <a:bodyPr/>
                    <a:lstStyle/>
                    <a:p>
                      <a:pPr algn="ctr"/>
                      <a:r>
                        <a:rPr lang="en-US" dirty="0" smtClean="0"/>
                        <a:t>460,112</a:t>
                      </a:r>
                      <a:endParaRPr lang="en-US" dirty="0"/>
                    </a:p>
                  </a:txBody>
                  <a:tcPr anchor="ctr"/>
                </a:tc>
                <a:tc>
                  <a:txBody>
                    <a:bodyPr/>
                    <a:lstStyle/>
                    <a:p>
                      <a:pPr algn="ctr"/>
                      <a:r>
                        <a:rPr lang="en-US" dirty="0" smtClean="0"/>
                        <a:t>6,337</a:t>
                      </a:r>
                      <a:endParaRPr lang="en-US" dirty="0"/>
                    </a:p>
                  </a:txBody>
                  <a:tcPr anchor="ctr"/>
                </a:tc>
                <a:tc>
                  <a:txBody>
                    <a:bodyPr/>
                    <a:lstStyle/>
                    <a:p>
                      <a:pPr algn="ctr"/>
                      <a:r>
                        <a:rPr lang="en-US" dirty="0" smtClean="0"/>
                        <a:t>466,449</a:t>
                      </a:r>
                      <a:endParaRPr lang="en-US" dirty="0"/>
                    </a:p>
                  </a:txBody>
                  <a:tcPr anchor="ctr">
                    <a:solidFill>
                      <a:schemeClr val="accent2">
                        <a:lumMod val="60000"/>
                        <a:lumOff val="40000"/>
                      </a:schemeClr>
                    </a:solidFill>
                  </a:tcPr>
                </a:tc>
                <a:tc>
                  <a:txBody>
                    <a:bodyPr/>
                    <a:lstStyle/>
                    <a:p>
                      <a:endParaRPr lang="en-US" b="1" dirty="0"/>
                    </a:p>
                  </a:txBody>
                  <a:tcPr/>
                </a:tc>
              </a:tr>
              <a:tr h="672129">
                <a:tc>
                  <a:txBody>
                    <a:bodyPr/>
                    <a:lstStyle/>
                    <a:p>
                      <a:r>
                        <a:rPr lang="en-US" dirty="0" smtClean="0"/>
                        <a:t>Books</a:t>
                      </a:r>
                      <a:r>
                        <a:rPr lang="en-US" baseline="0" dirty="0" smtClean="0"/>
                        <a:t> and Supplies</a:t>
                      </a:r>
                      <a:endParaRPr lang="en-US" dirty="0"/>
                    </a:p>
                  </a:txBody>
                  <a:tcPr anchor="ctr"/>
                </a:tc>
                <a:tc>
                  <a:txBody>
                    <a:bodyPr/>
                    <a:lstStyle/>
                    <a:p>
                      <a:pPr algn="ctr"/>
                      <a:r>
                        <a:rPr lang="en-US" dirty="0" smtClean="0"/>
                        <a:t>345,107</a:t>
                      </a:r>
                      <a:endParaRPr lang="en-US" dirty="0"/>
                    </a:p>
                  </a:txBody>
                  <a:tcPr anchor="ctr"/>
                </a:tc>
                <a:tc>
                  <a:txBody>
                    <a:bodyPr/>
                    <a:lstStyle/>
                    <a:p>
                      <a:pPr algn="ctr"/>
                      <a:r>
                        <a:rPr lang="en-US" dirty="0" smtClean="0"/>
                        <a:t>37,781</a:t>
                      </a:r>
                      <a:endParaRPr lang="en-US" dirty="0"/>
                    </a:p>
                  </a:txBody>
                  <a:tcPr anchor="ctr"/>
                </a:tc>
                <a:tc>
                  <a:txBody>
                    <a:bodyPr/>
                    <a:lstStyle/>
                    <a:p>
                      <a:pPr algn="ctr"/>
                      <a:r>
                        <a:rPr lang="en-US" dirty="0" smtClean="0"/>
                        <a:t>382,888</a:t>
                      </a:r>
                      <a:endParaRPr lang="en-US" dirty="0"/>
                    </a:p>
                  </a:txBody>
                  <a:tcPr anchor="ctr">
                    <a:solidFill>
                      <a:schemeClr val="accent2">
                        <a:lumMod val="60000"/>
                        <a:lumOff val="40000"/>
                      </a:schemeClr>
                    </a:solidFill>
                  </a:tcPr>
                </a:tc>
                <a:tc>
                  <a:txBody>
                    <a:bodyPr/>
                    <a:lstStyle/>
                    <a:p>
                      <a:endParaRPr lang="en-US" sz="1400" b="1" dirty="0"/>
                    </a:p>
                  </a:txBody>
                  <a:tcPr/>
                </a:tc>
              </a:tr>
              <a:tr h="672129">
                <a:tc>
                  <a:txBody>
                    <a:bodyPr/>
                    <a:lstStyle/>
                    <a:p>
                      <a:r>
                        <a:rPr lang="en-US" dirty="0" smtClean="0"/>
                        <a:t>Other Services</a:t>
                      </a:r>
                    </a:p>
                    <a:p>
                      <a:r>
                        <a:rPr lang="en-US" dirty="0" smtClean="0"/>
                        <a:t>Operating Exp.</a:t>
                      </a:r>
                      <a:endParaRPr lang="en-US" dirty="0"/>
                    </a:p>
                  </a:txBody>
                  <a:tcPr anchor="ctr"/>
                </a:tc>
                <a:tc>
                  <a:txBody>
                    <a:bodyPr/>
                    <a:lstStyle/>
                    <a:p>
                      <a:pPr algn="ctr"/>
                      <a:r>
                        <a:rPr lang="en-US" dirty="0" smtClean="0"/>
                        <a:t>886,849</a:t>
                      </a:r>
                      <a:endParaRPr lang="en-US" dirty="0"/>
                    </a:p>
                  </a:txBody>
                  <a:tcPr anchor="ctr"/>
                </a:tc>
                <a:tc>
                  <a:txBody>
                    <a:bodyPr/>
                    <a:lstStyle/>
                    <a:p>
                      <a:pPr algn="ctr"/>
                      <a:r>
                        <a:rPr lang="en-US" dirty="0" smtClean="0"/>
                        <a:t>19,215</a:t>
                      </a:r>
                      <a:endParaRPr lang="en-US" dirty="0"/>
                    </a:p>
                  </a:txBody>
                  <a:tcPr anchor="ctr"/>
                </a:tc>
                <a:tc>
                  <a:txBody>
                    <a:bodyPr/>
                    <a:lstStyle/>
                    <a:p>
                      <a:pPr algn="ctr"/>
                      <a:r>
                        <a:rPr lang="en-US" dirty="0" smtClean="0"/>
                        <a:t>906,064</a:t>
                      </a:r>
                      <a:endParaRPr lang="en-US" dirty="0"/>
                    </a:p>
                  </a:txBody>
                  <a:tcPr anchor="ctr">
                    <a:solidFill>
                      <a:schemeClr val="accent2">
                        <a:lumMod val="60000"/>
                        <a:lumOff val="40000"/>
                      </a:schemeClr>
                    </a:solidFill>
                  </a:tcPr>
                </a:tc>
                <a:tc>
                  <a:txBody>
                    <a:bodyPr/>
                    <a:lstStyle/>
                    <a:p>
                      <a:r>
                        <a:rPr lang="en-US" sz="1200" b="1" dirty="0" smtClean="0"/>
                        <a:t>Includes rent</a:t>
                      </a:r>
                      <a:r>
                        <a:rPr lang="en-US" sz="1200" b="1" baseline="0" dirty="0" smtClean="0"/>
                        <a:t> on Placer Academy, Maintenance, Contracted Services</a:t>
                      </a:r>
                      <a:endParaRPr lang="en-US" sz="1400" b="1" dirty="0"/>
                    </a:p>
                  </a:txBody>
                  <a:tcPr/>
                </a:tc>
              </a:tr>
              <a:tr h="495319">
                <a:tc>
                  <a:txBody>
                    <a:bodyPr/>
                    <a:lstStyle/>
                    <a:p>
                      <a:r>
                        <a:rPr lang="en-US" dirty="0" smtClean="0"/>
                        <a:t>Capital Outlay</a:t>
                      </a:r>
                      <a:endParaRPr lang="en-US" dirty="0"/>
                    </a:p>
                  </a:txBody>
                  <a:tcPr anchor="ctr"/>
                </a:tc>
                <a:tc>
                  <a:txBody>
                    <a:bodyPr/>
                    <a:lstStyle/>
                    <a:p>
                      <a:pPr algn="ctr"/>
                      <a:r>
                        <a:rPr lang="en-US" dirty="0" smtClean="0"/>
                        <a:t>0</a:t>
                      </a:r>
                      <a:endParaRPr lang="en-US" dirty="0"/>
                    </a:p>
                  </a:txBody>
                  <a:tcPr anchor="ctr"/>
                </a:tc>
                <a:tc>
                  <a:txBody>
                    <a:bodyPr/>
                    <a:lstStyle/>
                    <a:p>
                      <a:pPr algn="ctr"/>
                      <a:r>
                        <a:rPr lang="en-US" dirty="0" smtClean="0"/>
                        <a:t>3,625</a:t>
                      </a:r>
                      <a:endParaRPr lang="en-US" dirty="0"/>
                    </a:p>
                  </a:txBody>
                  <a:tcPr anchor="ctr"/>
                </a:tc>
                <a:tc>
                  <a:txBody>
                    <a:bodyPr/>
                    <a:lstStyle/>
                    <a:p>
                      <a:pPr algn="ctr"/>
                      <a:r>
                        <a:rPr lang="en-US" dirty="0" smtClean="0"/>
                        <a:t>3,625</a:t>
                      </a:r>
                      <a:endParaRPr lang="en-US" dirty="0"/>
                    </a:p>
                  </a:txBody>
                  <a:tcPr anchor="ctr">
                    <a:solidFill>
                      <a:schemeClr val="accent2">
                        <a:lumMod val="60000"/>
                        <a:lumOff val="40000"/>
                      </a:schemeClr>
                    </a:solidFill>
                  </a:tcPr>
                </a:tc>
                <a:tc>
                  <a:txBody>
                    <a:bodyPr/>
                    <a:lstStyle/>
                    <a:p>
                      <a:r>
                        <a:rPr lang="en-US" sz="1400" b="1" dirty="0" smtClean="0"/>
                        <a:t>CA Clean</a:t>
                      </a:r>
                      <a:r>
                        <a:rPr lang="en-US" sz="1400" b="1" baseline="0" dirty="0" smtClean="0"/>
                        <a:t> Energy</a:t>
                      </a:r>
                      <a:endParaRPr lang="en-US" sz="1400" b="1" dirty="0"/>
                    </a:p>
                  </a:txBody>
                  <a:tcPr/>
                </a:tc>
              </a:tr>
              <a:tr h="431861">
                <a:tc>
                  <a:txBody>
                    <a:bodyPr/>
                    <a:lstStyle/>
                    <a:p>
                      <a:r>
                        <a:rPr lang="en-US" dirty="0" smtClean="0"/>
                        <a:t>Total </a:t>
                      </a:r>
                      <a:endParaRPr lang="en-US" dirty="0"/>
                    </a:p>
                  </a:txBody>
                  <a:tcPr anchor="ctr"/>
                </a:tc>
                <a:tc>
                  <a:txBody>
                    <a:bodyPr/>
                    <a:lstStyle/>
                    <a:p>
                      <a:pPr algn="ctr"/>
                      <a:r>
                        <a:rPr lang="en-US" dirty="0" smtClean="0"/>
                        <a:t>3,613,833</a:t>
                      </a:r>
                      <a:endParaRPr lang="en-US" dirty="0"/>
                    </a:p>
                  </a:txBody>
                  <a:tcPr anchor="ctr"/>
                </a:tc>
                <a:tc>
                  <a:txBody>
                    <a:bodyPr/>
                    <a:lstStyle/>
                    <a:p>
                      <a:pPr algn="ctr"/>
                      <a:r>
                        <a:rPr lang="en-US" dirty="0" smtClean="0"/>
                        <a:t>95,399</a:t>
                      </a:r>
                      <a:endParaRPr lang="en-US" dirty="0"/>
                    </a:p>
                  </a:txBody>
                  <a:tcPr anchor="ctr"/>
                </a:tc>
                <a:tc>
                  <a:txBody>
                    <a:bodyPr/>
                    <a:lstStyle/>
                    <a:p>
                      <a:pPr algn="ctr"/>
                      <a:r>
                        <a:rPr lang="en-US" dirty="0" smtClean="0"/>
                        <a:t>3,709,232</a:t>
                      </a:r>
                      <a:endParaRPr lang="en-US" dirty="0"/>
                    </a:p>
                  </a:txBody>
                  <a:tcPr anchor="ctr">
                    <a:solidFill>
                      <a:schemeClr val="accent2">
                        <a:lumMod val="60000"/>
                        <a:lumOff val="40000"/>
                      </a:schemeClr>
                    </a:solidFill>
                  </a:tcPr>
                </a:tc>
                <a:tc>
                  <a:txBody>
                    <a:bodyPr/>
                    <a:lstStyle/>
                    <a:p>
                      <a:endParaRPr lang="en-US" dirty="0"/>
                    </a:p>
                  </a:txBody>
                  <a:tcPr/>
                </a:tc>
              </a:tr>
            </a:tbl>
          </a:graphicData>
        </a:graphic>
      </p:graphicFrame>
      <p:sp>
        <p:nvSpPr>
          <p:cNvPr id="9" name="TextBox 8"/>
          <p:cNvSpPr txBox="1"/>
          <p:nvPr/>
        </p:nvSpPr>
        <p:spPr>
          <a:xfrm>
            <a:off x="604085" y="206698"/>
            <a:ext cx="11716986" cy="954107"/>
          </a:xfrm>
          <a:prstGeom prst="rect">
            <a:avLst/>
          </a:prstGeom>
          <a:noFill/>
        </p:spPr>
        <p:txBody>
          <a:bodyPr wrap="square" rtlCol="0">
            <a:spAutoFit/>
          </a:bodyPr>
          <a:lstStyle/>
          <a:p>
            <a:pPr algn="ctr"/>
            <a:r>
              <a:rPr lang="en-US" sz="2800" dirty="0" smtClean="0"/>
              <a:t>2016/2017 Harvest Ridge/Placer Academy Expenditures</a:t>
            </a:r>
          </a:p>
          <a:p>
            <a:pPr algn="ctr"/>
            <a:r>
              <a:rPr lang="en-US" sz="2800" dirty="0" smtClean="0"/>
              <a:t>As of June 30, 2017</a:t>
            </a:r>
            <a:endParaRPr lang="en-US" sz="2800" dirty="0"/>
          </a:p>
        </p:txBody>
      </p:sp>
      <p:sp>
        <p:nvSpPr>
          <p:cNvPr id="3" name="Date Placeholder 2"/>
          <p:cNvSpPr>
            <a:spLocks noGrp="1"/>
          </p:cNvSpPr>
          <p:nvPr>
            <p:ph type="dt" sz="half" idx="10"/>
          </p:nvPr>
        </p:nvSpPr>
        <p:spPr/>
        <p:txBody>
          <a:bodyPr/>
          <a:lstStyle/>
          <a:p>
            <a:r>
              <a:rPr lang="en-US" dirty="0" smtClean="0"/>
              <a:t>9/13/2017</a:t>
            </a:r>
            <a:endParaRPr lang="en-US" dirty="0"/>
          </a:p>
        </p:txBody>
      </p:sp>
      <p:sp>
        <p:nvSpPr>
          <p:cNvPr id="2" name="Footer Placeholder 1"/>
          <p:cNvSpPr>
            <a:spLocks noGrp="1"/>
          </p:cNvSpPr>
          <p:nvPr>
            <p:ph type="ftr" sz="quarter" idx="11"/>
          </p:nvPr>
        </p:nvSpPr>
        <p:spPr>
          <a:xfrm>
            <a:off x="1525" y="6321503"/>
            <a:ext cx="7619999" cy="365125"/>
          </a:xfrm>
        </p:spPr>
        <p:txBody>
          <a:bodyPr/>
          <a:lstStyle/>
          <a:p>
            <a:r>
              <a:rPr lang="en-US" dirty="0" smtClean="0"/>
              <a:t>2016/2017 Unaudited Actuals</a:t>
            </a:r>
            <a:endParaRPr lang="en-US" dirty="0"/>
          </a:p>
        </p:txBody>
      </p:sp>
      <p:sp>
        <p:nvSpPr>
          <p:cNvPr id="4" name="TextBox 3"/>
          <p:cNvSpPr txBox="1"/>
          <p:nvPr/>
        </p:nvSpPr>
        <p:spPr>
          <a:xfrm>
            <a:off x="225995" y="2353660"/>
            <a:ext cx="1305770" cy="1754326"/>
          </a:xfrm>
          <a:prstGeom prst="rect">
            <a:avLst/>
          </a:prstGeom>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b="1" dirty="0"/>
              <a:t>Salary and Benefits are 65% of total Expenses</a:t>
            </a:r>
          </a:p>
        </p:txBody>
      </p:sp>
    </p:spTree>
    <p:extLst>
      <p:ext uri="{BB962C8B-B14F-4D97-AF65-F5344CB8AC3E}">
        <p14:creationId xmlns:p14="http://schemas.microsoft.com/office/powerpoint/2010/main" val="308998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sndAc>
          <p:stSnd>
            <p:snd r:embed="rId3" name="wind.wav"/>
          </p:stSnd>
        </p:sndAc>
      </p:transition>
    </mc:Choice>
    <mc:Fallback xmlns="">
      <p:transition spd="slow">
        <p:fade/>
        <p:sndAc>
          <p:stSnd>
            <p:snd r:embed="rId4"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4946" y="311062"/>
            <a:ext cx="8804068" cy="967258"/>
          </a:xfrm>
        </p:spPr>
        <p:txBody>
          <a:bodyPr anchor="ctr">
            <a:noAutofit/>
          </a:bodyPr>
          <a:lstStyle/>
          <a:p>
            <a:pPr algn="ctr"/>
            <a:r>
              <a:rPr lang="en-US" sz="2400" b="1" dirty="0" smtClean="0">
                <a:solidFill>
                  <a:schemeClr val="tx1"/>
                </a:solidFill>
              </a:rPr>
              <a:t>Components of Ending Fund Balance as of June 30, 2017</a:t>
            </a:r>
            <a:br>
              <a:rPr lang="en-US" sz="2400" b="1" dirty="0" smtClean="0">
                <a:solidFill>
                  <a:schemeClr val="tx1"/>
                </a:solidFill>
              </a:rPr>
            </a:br>
            <a:r>
              <a:rPr lang="en-US" sz="2400" b="1" dirty="0" smtClean="0">
                <a:solidFill>
                  <a:schemeClr val="tx1"/>
                </a:solidFill>
              </a:rPr>
              <a:t>Harvest Ridge/Placer Academy</a:t>
            </a:r>
            <a:br>
              <a:rPr lang="en-US" sz="2400" b="1" dirty="0" smtClean="0">
                <a:solidFill>
                  <a:schemeClr val="tx1"/>
                </a:solidFill>
              </a:rPr>
            </a:br>
            <a:endParaRPr lang="en-US" sz="2400" b="1" dirty="0">
              <a:solidFill>
                <a:schemeClr val="tx1"/>
              </a:solidFill>
            </a:endParaRPr>
          </a:p>
        </p:txBody>
      </p:sp>
      <p:sp>
        <p:nvSpPr>
          <p:cNvPr id="8" name="Date Placeholder 7"/>
          <p:cNvSpPr>
            <a:spLocks noGrp="1"/>
          </p:cNvSpPr>
          <p:nvPr>
            <p:ph type="dt" sz="half" idx="10"/>
          </p:nvPr>
        </p:nvSpPr>
        <p:spPr/>
        <p:txBody>
          <a:bodyPr/>
          <a:lstStyle/>
          <a:p>
            <a:r>
              <a:rPr lang="en-US" dirty="0" smtClean="0"/>
              <a:t>9/13/2017</a:t>
            </a:r>
            <a:endParaRPr lang="en-US" dirty="0"/>
          </a:p>
        </p:txBody>
      </p:sp>
      <p:sp>
        <p:nvSpPr>
          <p:cNvPr id="7" name="Footer Placeholder 6"/>
          <p:cNvSpPr>
            <a:spLocks noGrp="1"/>
          </p:cNvSpPr>
          <p:nvPr>
            <p:ph type="ftr" sz="quarter" idx="11"/>
          </p:nvPr>
        </p:nvSpPr>
        <p:spPr/>
        <p:txBody>
          <a:bodyPr/>
          <a:lstStyle/>
          <a:p>
            <a:r>
              <a:rPr lang="en-US" dirty="0" smtClean="0"/>
              <a:t>2016/2017 Unaudited Actuals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780503355"/>
              </p:ext>
            </p:extLst>
          </p:nvPr>
        </p:nvGraphicFramePr>
        <p:xfrm>
          <a:off x="5443116" y="1468819"/>
          <a:ext cx="6452038" cy="4364493"/>
        </p:xfrm>
        <a:graphic>
          <a:graphicData uri="http://schemas.openxmlformats.org/drawingml/2006/table">
            <a:tbl>
              <a:tblPr firstRow="1" bandRow="1">
                <a:tableStyleId>{5C22544A-7EE6-4342-B048-85BDC9FD1C3A}</a:tableStyleId>
              </a:tblPr>
              <a:tblGrid>
                <a:gridCol w="3226019"/>
                <a:gridCol w="3226019"/>
              </a:tblGrid>
              <a:tr h="371446">
                <a:tc>
                  <a:txBody>
                    <a:bodyPr/>
                    <a:lstStyle/>
                    <a:p>
                      <a:r>
                        <a:rPr lang="en-US" dirty="0" smtClean="0"/>
                        <a:t>Components of EFB</a:t>
                      </a:r>
                      <a:endParaRPr lang="en-US" dirty="0"/>
                    </a:p>
                  </a:txBody>
                  <a:tcPr/>
                </a:tc>
                <a:tc>
                  <a:txBody>
                    <a:bodyPr/>
                    <a:lstStyle/>
                    <a:p>
                      <a:endParaRPr lang="en-US" dirty="0"/>
                    </a:p>
                  </a:txBody>
                  <a:tcPr/>
                </a:tc>
              </a:tr>
              <a:tr h="371446">
                <a:tc>
                  <a:txBody>
                    <a:bodyPr/>
                    <a:lstStyle/>
                    <a:p>
                      <a:r>
                        <a:rPr lang="en-US" sz="1600" dirty="0" smtClean="0"/>
                        <a:t>Prepaid</a:t>
                      </a:r>
                      <a:endParaRPr lang="en-US" sz="1600" dirty="0"/>
                    </a:p>
                  </a:txBody>
                  <a:tcPr anchor="ctr"/>
                </a:tc>
                <a:tc>
                  <a:txBody>
                    <a:bodyPr/>
                    <a:lstStyle/>
                    <a:p>
                      <a:pPr algn="ctr"/>
                      <a:r>
                        <a:rPr lang="en-US" dirty="0" smtClean="0"/>
                        <a:t>28,382</a:t>
                      </a:r>
                      <a:endParaRPr lang="en-US" dirty="0"/>
                    </a:p>
                  </a:txBody>
                  <a:tcPr anchor="ctr"/>
                </a:tc>
              </a:tr>
              <a:tr h="650031">
                <a:tc>
                  <a:txBody>
                    <a:bodyPr/>
                    <a:lstStyle/>
                    <a:p>
                      <a:r>
                        <a:rPr lang="en-US" sz="1600" dirty="0" smtClean="0"/>
                        <a:t>Lottery – Certificated Salaries</a:t>
                      </a:r>
                      <a:endParaRPr lang="en-US" sz="1600" dirty="0"/>
                    </a:p>
                  </a:txBody>
                  <a:tcPr anchor="ctr"/>
                </a:tc>
                <a:tc>
                  <a:txBody>
                    <a:bodyPr/>
                    <a:lstStyle/>
                    <a:p>
                      <a:pPr algn="ctr"/>
                      <a:r>
                        <a:rPr lang="en-US" dirty="0" smtClean="0"/>
                        <a:t>21,117</a:t>
                      </a:r>
                      <a:endParaRPr lang="en-US" dirty="0"/>
                    </a:p>
                  </a:txBody>
                  <a:tcPr anchor="ctr"/>
                </a:tc>
              </a:tr>
              <a:tr h="650031">
                <a:tc>
                  <a:txBody>
                    <a:bodyPr/>
                    <a:lstStyle/>
                    <a:p>
                      <a:r>
                        <a:rPr lang="en-US" sz="1600" dirty="0" smtClean="0"/>
                        <a:t>EPA – Certificated Salaries</a:t>
                      </a:r>
                      <a:endParaRPr lang="en-US" sz="1600" dirty="0"/>
                    </a:p>
                  </a:txBody>
                  <a:tcPr anchor="ctr"/>
                </a:tc>
                <a:tc>
                  <a:txBody>
                    <a:bodyPr/>
                    <a:lstStyle/>
                    <a:p>
                      <a:pPr algn="ctr"/>
                      <a:r>
                        <a:rPr lang="en-US" dirty="0" smtClean="0"/>
                        <a:t>4,496</a:t>
                      </a:r>
                      <a:endParaRPr lang="en-US" dirty="0"/>
                    </a:p>
                  </a:txBody>
                  <a:tcPr anchor="ctr"/>
                </a:tc>
              </a:tr>
              <a:tr h="650031">
                <a:tc>
                  <a:txBody>
                    <a:bodyPr/>
                    <a:lstStyle/>
                    <a:p>
                      <a:r>
                        <a:rPr lang="en-US" sz="1600" dirty="0" smtClean="0"/>
                        <a:t>*Legally Restricted Balances</a:t>
                      </a:r>
                      <a:endParaRPr lang="en-US" sz="1600" dirty="0"/>
                    </a:p>
                  </a:txBody>
                  <a:tcPr anchor="ctr"/>
                </a:tc>
                <a:tc>
                  <a:txBody>
                    <a:bodyPr/>
                    <a:lstStyle/>
                    <a:p>
                      <a:pPr algn="ctr"/>
                      <a:r>
                        <a:rPr lang="en-US" dirty="0" smtClean="0"/>
                        <a:t>99,916</a:t>
                      </a:r>
                      <a:endParaRPr lang="en-US" dirty="0"/>
                    </a:p>
                  </a:txBody>
                  <a:tcPr anchor="ctr"/>
                </a:tc>
              </a:tr>
              <a:tr h="650031">
                <a:tc>
                  <a:txBody>
                    <a:bodyPr/>
                    <a:lstStyle/>
                    <a:p>
                      <a:r>
                        <a:rPr lang="en-US" sz="1600" dirty="0" smtClean="0"/>
                        <a:t>Reserve</a:t>
                      </a:r>
                      <a:r>
                        <a:rPr lang="en-US" sz="1600" baseline="0" dirty="0" smtClean="0"/>
                        <a:t> for Economic Uncertainties-5%</a:t>
                      </a:r>
                      <a:endParaRPr lang="en-US" sz="1600" dirty="0"/>
                    </a:p>
                  </a:txBody>
                  <a:tcPr anchor="ctr"/>
                </a:tc>
                <a:tc>
                  <a:txBody>
                    <a:bodyPr/>
                    <a:lstStyle/>
                    <a:p>
                      <a:pPr algn="ctr"/>
                      <a:r>
                        <a:rPr lang="en-US" dirty="0" smtClean="0"/>
                        <a:t>185,462</a:t>
                      </a:r>
                      <a:endParaRPr lang="en-US" dirty="0"/>
                    </a:p>
                  </a:txBody>
                  <a:tcPr anchor="ctr"/>
                </a:tc>
              </a:tr>
              <a:tr h="650031">
                <a:tc>
                  <a:txBody>
                    <a:bodyPr/>
                    <a:lstStyle/>
                    <a:p>
                      <a:r>
                        <a:rPr lang="en-US" sz="1600" dirty="0" smtClean="0"/>
                        <a:t>Unassigned</a:t>
                      </a:r>
                      <a:endParaRPr lang="en-US" sz="1600" dirty="0"/>
                    </a:p>
                  </a:txBody>
                  <a:tcPr anchor="ctr"/>
                </a:tc>
                <a:tc>
                  <a:txBody>
                    <a:bodyPr/>
                    <a:lstStyle/>
                    <a:p>
                      <a:pPr algn="ctr"/>
                      <a:r>
                        <a:rPr lang="en-US" dirty="0" smtClean="0"/>
                        <a:t>490,241</a:t>
                      </a:r>
                      <a:endParaRPr lang="en-US" dirty="0"/>
                    </a:p>
                  </a:txBody>
                  <a:tcPr anchor="ctr"/>
                </a:tc>
              </a:tr>
              <a:tr h="371446">
                <a:tc>
                  <a:txBody>
                    <a:bodyPr/>
                    <a:lstStyle/>
                    <a:p>
                      <a:pPr algn="l"/>
                      <a:r>
                        <a:rPr lang="en-US" sz="1600" dirty="0" smtClean="0"/>
                        <a:t>Total of Components</a:t>
                      </a:r>
                      <a:endParaRPr lang="en-US" sz="1600" dirty="0"/>
                    </a:p>
                  </a:txBody>
                  <a:tcPr anchor="ctr"/>
                </a:tc>
                <a:tc>
                  <a:txBody>
                    <a:bodyPr/>
                    <a:lstStyle/>
                    <a:p>
                      <a:pPr marL="0" algn="ctr" defTabSz="457200" rtl="0" eaLnBrk="1" latinLnBrk="0" hangingPunct="1"/>
                      <a:r>
                        <a:rPr lang="en-US" sz="1800" kern="1200" dirty="0" smtClean="0">
                          <a:solidFill>
                            <a:schemeClr val="dk1"/>
                          </a:solidFill>
                          <a:latin typeface="+mn-lt"/>
                          <a:ea typeface="+mn-ea"/>
                          <a:cs typeface="+mn-cs"/>
                        </a:rPr>
                        <a:t>829,614</a:t>
                      </a:r>
                      <a:endParaRPr lang="en-US" sz="1800" kern="1200" dirty="0">
                        <a:solidFill>
                          <a:schemeClr val="dk1"/>
                        </a:solidFill>
                        <a:latin typeface="+mn-lt"/>
                        <a:ea typeface="+mn-ea"/>
                        <a:cs typeface="+mn-cs"/>
                      </a:endParaRPr>
                    </a:p>
                  </a:txBody>
                  <a:tcPr anchor="ctr"/>
                </a:tc>
              </a:tr>
            </a:tbl>
          </a:graphicData>
        </a:graphic>
      </p:graphicFrame>
      <p:sp>
        <p:nvSpPr>
          <p:cNvPr id="6" name="TextBox 5"/>
          <p:cNvSpPr txBox="1"/>
          <p:nvPr/>
        </p:nvSpPr>
        <p:spPr>
          <a:xfrm>
            <a:off x="940384" y="6462995"/>
            <a:ext cx="9936500" cy="307777"/>
          </a:xfrm>
          <a:prstGeom prst="rect">
            <a:avLst/>
          </a:prstGeom>
          <a:solidFill>
            <a:schemeClr val="tx2">
              <a:lumMod val="40000"/>
              <a:lumOff val="60000"/>
            </a:schemeClr>
          </a:solidFill>
          <a:ln>
            <a:solidFill>
              <a:srgbClr val="FFC000"/>
            </a:solidFill>
          </a:ln>
        </p:spPr>
        <p:txBody>
          <a:bodyPr wrap="square" rtlCol="0" anchor="ctr" anchorCtr="1">
            <a:spAutoFit/>
          </a:bodyPr>
          <a:lstStyle/>
          <a:p>
            <a:r>
              <a:rPr lang="en-US" sz="1400" dirty="0" smtClean="0"/>
              <a:t>*Legally Restricted Includes:  Spec Ed Funding, CA Clean Energy, Lottery</a:t>
            </a:r>
            <a:endParaRPr 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516391420"/>
              </p:ext>
            </p:extLst>
          </p:nvPr>
        </p:nvGraphicFramePr>
        <p:xfrm>
          <a:off x="719300" y="1485356"/>
          <a:ext cx="4070930" cy="3231762"/>
        </p:xfrm>
        <a:graphic>
          <a:graphicData uri="http://schemas.openxmlformats.org/drawingml/2006/table">
            <a:tbl>
              <a:tblPr firstRow="1" bandRow="1">
                <a:tableStyleId>{5C22544A-7EE6-4342-B048-85BDC9FD1C3A}</a:tableStyleId>
              </a:tblPr>
              <a:tblGrid>
                <a:gridCol w="2035465"/>
                <a:gridCol w="2035465"/>
              </a:tblGrid>
              <a:tr h="406142">
                <a:tc>
                  <a:txBody>
                    <a:bodyPr/>
                    <a:lstStyle/>
                    <a:p>
                      <a:pPr algn="ctr"/>
                      <a:r>
                        <a:rPr lang="en-US" dirty="0" smtClean="0"/>
                        <a:t>Fund Balance</a:t>
                      </a:r>
                      <a:endParaRPr lang="en-US" dirty="0"/>
                    </a:p>
                  </a:txBody>
                  <a:tcPr/>
                </a:tc>
                <a:tc>
                  <a:txBody>
                    <a:bodyPr/>
                    <a:lstStyle/>
                    <a:p>
                      <a:pPr algn="ctr"/>
                      <a:endParaRPr lang="en-US" dirty="0"/>
                    </a:p>
                  </a:txBody>
                  <a:tcPr/>
                </a:tc>
              </a:tr>
              <a:tr h="1067235">
                <a:tc>
                  <a:txBody>
                    <a:bodyPr/>
                    <a:lstStyle/>
                    <a:p>
                      <a:pPr algn="ctr"/>
                      <a:r>
                        <a:rPr lang="en-US" dirty="0" smtClean="0"/>
                        <a:t>Beginning Fund Balance</a:t>
                      </a:r>
                      <a:endParaRPr lang="en-US" dirty="0"/>
                    </a:p>
                  </a:txBody>
                  <a:tcPr anchor="ctr"/>
                </a:tc>
                <a:tc>
                  <a:txBody>
                    <a:bodyPr/>
                    <a:lstStyle/>
                    <a:p>
                      <a:pPr algn="ctr"/>
                      <a:r>
                        <a:rPr lang="en-US" dirty="0" smtClean="0"/>
                        <a:t>769,905</a:t>
                      </a:r>
                      <a:endParaRPr lang="en-US" dirty="0"/>
                    </a:p>
                  </a:txBody>
                  <a:tcPr anchor="ctr"/>
                </a:tc>
              </a:tr>
              <a:tr h="691150">
                <a:tc>
                  <a:txBody>
                    <a:bodyPr/>
                    <a:lstStyle/>
                    <a:p>
                      <a:pPr algn="ctr"/>
                      <a:r>
                        <a:rPr lang="en-US" dirty="0" smtClean="0"/>
                        <a:t>Est</a:t>
                      </a:r>
                      <a:r>
                        <a:rPr lang="en-US" baseline="0" dirty="0" smtClean="0"/>
                        <a:t> Net Change</a:t>
                      </a:r>
                      <a:endParaRPr lang="en-US" dirty="0"/>
                    </a:p>
                  </a:txBody>
                  <a:tcPr anchor="ctr"/>
                </a:tc>
                <a:tc>
                  <a:txBody>
                    <a:bodyPr/>
                    <a:lstStyle/>
                    <a:p>
                      <a:pPr algn="ctr"/>
                      <a:r>
                        <a:rPr lang="en-US" dirty="0" smtClean="0"/>
                        <a:t>59,709</a:t>
                      </a:r>
                      <a:endParaRPr lang="en-US" dirty="0"/>
                    </a:p>
                  </a:txBody>
                  <a:tcPr anchor="ctr"/>
                </a:tc>
              </a:tr>
              <a:tr h="1067235">
                <a:tc>
                  <a:txBody>
                    <a:bodyPr/>
                    <a:lstStyle/>
                    <a:p>
                      <a:pPr algn="ctr"/>
                      <a:r>
                        <a:rPr lang="en-US" dirty="0" smtClean="0"/>
                        <a:t>Ending</a:t>
                      </a:r>
                      <a:r>
                        <a:rPr lang="en-US" baseline="0" dirty="0" smtClean="0"/>
                        <a:t> Fund Balance</a:t>
                      </a:r>
                      <a:endParaRPr lang="en-US" dirty="0"/>
                    </a:p>
                  </a:txBody>
                  <a:tcPr anchor="ctr"/>
                </a:tc>
                <a:tc>
                  <a:txBody>
                    <a:bodyPr/>
                    <a:lstStyle/>
                    <a:p>
                      <a:pPr algn="ctr"/>
                      <a:r>
                        <a:rPr lang="en-US" dirty="0" smtClean="0"/>
                        <a:t>829,614</a:t>
                      </a:r>
                      <a:endParaRPr lang="en-US" dirty="0"/>
                    </a:p>
                  </a:txBody>
                  <a:tcPr anchor="ctr"/>
                </a:tc>
              </a:tr>
            </a:tbl>
          </a:graphicData>
        </a:graphic>
      </p:graphicFrame>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877" y="4942356"/>
            <a:ext cx="3533775" cy="1295400"/>
          </a:xfrm>
          <a:prstGeom prst="rect">
            <a:avLst/>
          </a:prstGeom>
        </p:spPr>
      </p:pic>
    </p:spTree>
    <p:extLst>
      <p:ext uri="{BB962C8B-B14F-4D97-AF65-F5344CB8AC3E}">
        <p14:creationId xmlns:p14="http://schemas.microsoft.com/office/powerpoint/2010/main" val="1044106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2" name="breeze.wav"/>
          </p:stSnd>
        </p:sndAc>
      </p:transition>
    </mc:Choice>
    <mc:Fallback xmlns="">
      <p:transition spd="slow">
        <p:fade/>
        <p:sndAc>
          <p:stSnd>
            <p:snd r:embed="rId4"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5759" y="1668623"/>
            <a:ext cx="3668486" cy="3668486"/>
          </a:xfrm>
          <a:prstGeom prst="rect">
            <a:avLst/>
          </a:prstGeom>
        </p:spPr>
      </p:pic>
      <p:sp>
        <p:nvSpPr>
          <p:cNvPr id="5" name="TextBox 4"/>
          <p:cNvSpPr txBox="1"/>
          <p:nvPr/>
        </p:nvSpPr>
        <p:spPr>
          <a:xfrm>
            <a:off x="872920" y="471815"/>
            <a:ext cx="9904100" cy="707886"/>
          </a:xfrm>
          <a:prstGeom prst="rect">
            <a:avLst/>
          </a:prstGeom>
          <a:noFill/>
        </p:spPr>
        <p:txBody>
          <a:bodyPr wrap="square" rtlCol="0">
            <a:spAutoFit/>
          </a:bodyPr>
          <a:lstStyle/>
          <a:p>
            <a:pPr algn="ctr"/>
            <a:r>
              <a:rPr lang="en-US" sz="4000" b="1" dirty="0" smtClean="0"/>
              <a:t>Newcastle Elementary School District</a:t>
            </a:r>
            <a:endParaRPr lang="en-US" sz="4000" b="1" dirty="0"/>
          </a:p>
        </p:txBody>
      </p:sp>
      <p:sp>
        <p:nvSpPr>
          <p:cNvPr id="7" name="TextBox 6"/>
          <p:cNvSpPr txBox="1"/>
          <p:nvPr/>
        </p:nvSpPr>
        <p:spPr>
          <a:xfrm>
            <a:off x="6335486" y="6109712"/>
            <a:ext cx="4026126" cy="646331"/>
          </a:xfrm>
          <a:prstGeom prst="rect">
            <a:avLst/>
          </a:prstGeom>
          <a:noFill/>
        </p:spPr>
        <p:txBody>
          <a:bodyPr wrap="square" rtlCol="0">
            <a:spAutoFit/>
          </a:bodyPr>
          <a:lstStyle/>
          <a:p>
            <a:r>
              <a:rPr lang="en-US" sz="3600" b="1" dirty="0" smtClean="0"/>
              <a:t>Final Facts…….</a:t>
            </a:r>
            <a:endParaRPr lang="en-US" sz="3600" b="1" dirty="0"/>
          </a:p>
        </p:txBody>
      </p:sp>
      <p:sp>
        <p:nvSpPr>
          <p:cNvPr id="3" name="Date Placeholder 2"/>
          <p:cNvSpPr>
            <a:spLocks noGrp="1"/>
          </p:cNvSpPr>
          <p:nvPr>
            <p:ph type="dt" sz="half" idx="10"/>
          </p:nvPr>
        </p:nvSpPr>
        <p:spPr/>
        <p:txBody>
          <a:bodyPr/>
          <a:lstStyle/>
          <a:p>
            <a:r>
              <a:rPr lang="en-US" dirty="0" smtClean="0"/>
              <a:t>9/13/2017</a:t>
            </a:r>
            <a:endParaRPr lang="en-US" dirty="0"/>
          </a:p>
        </p:txBody>
      </p:sp>
      <p:sp>
        <p:nvSpPr>
          <p:cNvPr id="2" name="Footer Placeholder 1"/>
          <p:cNvSpPr>
            <a:spLocks noGrp="1"/>
          </p:cNvSpPr>
          <p:nvPr>
            <p:ph type="ftr" sz="quarter" idx="11"/>
          </p:nvPr>
        </p:nvSpPr>
        <p:spPr/>
        <p:txBody>
          <a:bodyPr/>
          <a:lstStyle/>
          <a:p>
            <a:r>
              <a:rPr lang="en-US" dirty="0" smtClean="0"/>
              <a:t>2016/2017 Unaudited Actuals</a:t>
            </a:r>
            <a:endParaRPr lang="en-US" dirty="0"/>
          </a:p>
        </p:txBody>
      </p:sp>
    </p:spTree>
    <p:extLst>
      <p:ext uri="{BB962C8B-B14F-4D97-AF65-F5344CB8AC3E}">
        <p14:creationId xmlns:p14="http://schemas.microsoft.com/office/powerpoint/2010/main" val="1132655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2" name="applause.wav"/>
          </p:stSnd>
        </p:sndAc>
      </p:transition>
    </mc:Choice>
    <mc:Fallback xmlns="">
      <p:transition spd="slow">
        <p:fade/>
        <p:sndAc>
          <p:stSnd>
            <p:snd r:embed="rId4" name="applause.wav"/>
          </p:stSnd>
        </p:sndAc>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16605389"/>
              </p:ext>
            </p:extLst>
          </p:nvPr>
        </p:nvGraphicFramePr>
        <p:xfrm>
          <a:off x="2754765" y="620624"/>
          <a:ext cx="8440122" cy="1463040"/>
        </p:xfrm>
        <a:graphic>
          <a:graphicData uri="http://schemas.openxmlformats.org/drawingml/2006/table">
            <a:tbl>
              <a:tblPr firstRow="1" bandRow="1">
                <a:tableStyleId>{F5AB1C69-6EDB-4FF4-983F-18BD219EF322}</a:tableStyleId>
              </a:tblPr>
              <a:tblGrid>
                <a:gridCol w="1834782"/>
                <a:gridCol w="1736068"/>
                <a:gridCol w="1614786"/>
                <a:gridCol w="1627243"/>
                <a:gridCol w="1627243"/>
              </a:tblGrid>
              <a:tr h="1329134">
                <a:tc>
                  <a:txBody>
                    <a:bodyPr/>
                    <a:lstStyle/>
                    <a:p>
                      <a:pPr marL="0" algn="ctr" defTabSz="914400" rtl="0" eaLnBrk="1" latinLnBrk="0" hangingPunct="1"/>
                      <a:r>
                        <a:rPr lang="en-US" sz="1800" kern="1200" dirty="0" smtClean="0">
                          <a:solidFill>
                            <a:schemeClr val="tx1"/>
                          </a:solidFill>
                          <a:latin typeface="+mn-lt"/>
                          <a:ea typeface="+mn-ea"/>
                          <a:cs typeface="+mn-cs"/>
                        </a:rPr>
                        <a:t>Fund</a:t>
                      </a:r>
                      <a:endParaRPr lang="en-US" sz="1800" kern="1200" dirty="0">
                        <a:solidFill>
                          <a:schemeClr val="tx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tx1"/>
                          </a:solidFill>
                          <a:latin typeface="+mn-lt"/>
                          <a:ea typeface="+mn-ea"/>
                          <a:cs typeface="+mn-cs"/>
                        </a:rPr>
                        <a:t>Beginning</a:t>
                      </a:r>
                    </a:p>
                    <a:p>
                      <a:pPr marL="0" algn="ctr" defTabSz="914400" rtl="0" eaLnBrk="1" latinLnBrk="0" hangingPunct="1"/>
                      <a:r>
                        <a:rPr lang="en-US" sz="1800" kern="1200" dirty="0" smtClean="0">
                          <a:solidFill>
                            <a:schemeClr val="tx1"/>
                          </a:solidFill>
                          <a:latin typeface="+mn-lt"/>
                          <a:ea typeface="+mn-ea"/>
                          <a:cs typeface="+mn-cs"/>
                        </a:rPr>
                        <a:t>Fund Balance</a:t>
                      </a:r>
                    </a:p>
                  </a:txBody>
                  <a:tcPr anchor="ctr">
                    <a:solidFill>
                      <a:schemeClr val="accent2">
                        <a:lumMod val="20000"/>
                        <a:lumOff val="80000"/>
                      </a:schemeClr>
                    </a:solidFill>
                  </a:tcPr>
                </a:tc>
                <a:tc>
                  <a:txBody>
                    <a:bodyPr/>
                    <a:lstStyle/>
                    <a:p>
                      <a:pPr marL="0" algn="ctr" defTabSz="914400" rtl="0" eaLnBrk="1" latinLnBrk="0" hangingPunct="1"/>
                      <a:r>
                        <a:rPr lang="en-US" sz="1800" kern="1200" dirty="0" smtClean="0">
                          <a:solidFill>
                            <a:schemeClr val="tx1"/>
                          </a:solidFill>
                          <a:latin typeface="+mn-lt"/>
                          <a:ea typeface="+mn-ea"/>
                          <a:cs typeface="+mn-cs"/>
                        </a:rPr>
                        <a:t>Est. Net Change</a:t>
                      </a:r>
                    </a:p>
                  </a:txBody>
                  <a:tcPr anchor="ctr"/>
                </a:tc>
                <a:tc>
                  <a:txBody>
                    <a:bodyPr/>
                    <a:lstStyle/>
                    <a:p>
                      <a:pPr marL="0" algn="ctr" defTabSz="914400" rtl="0" eaLnBrk="1" latinLnBrk="0" hangingPunct="1"/>
                      <a:endParaRPr lang="en-US" sz="1800" kern="1200" dirty="0" smtClean="0">
                        <a:solidFill>
                          <a:schemeClr val="tx1"/>
                        </a:solidFill>
                        <a:latin typeface="+mn-lt"/>
                        <a:ea typeface="+mn-ea"/>
                        <a:cs typeface="+mn-cs"/>
                      </a:endParaRPr>
                    </a:p>
                    <a:p>
                      <a:pPr marL="0" algn="ctr" defTabSz="914400" rtl="0" eaLnBrk="1" latinLnBrk="0" hangingPunct="1"/>
                      <a:r>
                        <a:rPr lang="en-US" sz="1800" b="1" kern="1200" dirty="0" smtClean="0">
                          <a:solidFill>
                            <a:schemeClr val="tx1"/>
                          </a:solidFill>
                          <a:latin typeface="+mn-lt"/>
                          <a:ea typeface="+mn-ea"/>
                          <a:cs typeface="+mn-cs"/>
                        </a:rPr>
                        <a:t>Ending Fund Balance</a:t>
                      </a:r>
                    </a:p>
                    <a:p>
                      <a:pPr marL="0" algn="ctr" defTabSz="914400" rtl="0" eaLnBrk="1" latinLnBrk="0" hangingPunct="1"/>
                      <a:endParaRPr lang="en-US" sz="1800" b="1" kern="1200" dirty="0" smtClean="0">
                        <a:solidFill>
                          <a:schemeClr val="tx1"/>
                        </a:solidFill>
                        <a:latin typeface="+mn-lt"/>
                        <a:ea typeface="+mn-ea"/>
                        <a:cs typeface="+mn-cs"/>
                      </a:endParaRPr>
                    </a:p>
                    <a:p>
                      <a:pPr marL="0" algn="ctr" defTabSz="914400" rtl="0" eaLnBrk="1" latinLnBrk="0" hangingPunct="1"/>
                      <a:endParaRPr lang="en-US" sz="1800" kern="1200" dirty="0">
                        <a:solidFill>
                          <a:schemeClr val="tx1"/>
                        </a:solidFill>
                        <a:latin typeface="+mn-lt"/>
                        <a:ea typeface="+mn-ea"/>
                        <a:cs typeface="+mn-cs"/>
                      </a:endParaRPr>
                    </a:p>
                  </a:txBody>
                  <a:tcPr anchor="ctr">
                    <a:solidFill>
                      <a:schemeClr val="accent2">
                        <a:lumMod val="20000"/>
                        <a:lumOff val="80000"/>
                      </a:schemeClr>
                    </a:solidFill>
                  </a:tcPr>
                </a:tc>
                <a:tc>
                  <a:txBody>
                    <a:bodyPr/>
                    <a:lstStyle/>
                    <a:p>
                      <a:pPr marL="0" algn="ctr" defTabSz="914400" rtl="0" eaLnBrk="1" latinLnBrk="0" hangingPunct="1"/>
                      <a:endParaRPr lang="en-US" sz="1800" kern="1200" dirty="0">
                        <a:solidFill>
                          <a:schemeClr val="tx1"/>
                        </a:solidFill>
                        <a:latin typeface="+mn-lt"/>
                        <a:ea typeface="+mn-ea"/>
                        <a:cs typeface="+mn-cs"/>
                      </a:endParaRPr>
                    </a:p>
                  </a:txBody>
                  <a:tcPr anchor="ctr">
                    <a:solidFill>
                      <a:schemeClr val="accent2">
                        <a:lumMod val="20000"/>
                        <a:lumOff val="80000"/>
                      </a:schemeClr>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118559467"/>
              </p:ext>
            </p:extLst>
          </p:nvPr>
        </p:nvGraphicFramePr>
        <p:xfrm>
          <a:off x="2754765" y="2065010"/>
          <a:ext cx="8440122" cy="930054"/>
        </p:xfrm>
        <a:graphic>
          <a:graphicData uri="http://schemas.openxmlformats.org/drawingml/2006/table">
            <a:tbl>
              <a:tblPr firstRow="1" bandRow="1">
                <a:tableStyleId>{F5AB1C69-6EDB-4FF4-983F-18BD219EF322}</a:tableStyleId>
              </a:tblPr>
              <a:tblGrid>
                <a:gridCol w="1834782"/>
                <a:gridCol w="1736068"/>
                <a:gridCol w="1614786"/>
                <a:gridCol w="1627243"/>
                <a:gridCol w="1627243"/>
              </a:tblGrid>
              <a:tr h="930054">
                <a:tc>
                  <a:txBody>
                    <a:bodyPr/>
                    <a:lstStyle/>
                    <a:p>
                      <a:endParaRPr lang="en-US" b="1" u="sng" dirty="0" smtClean="0">
                        <a:solidFill>
                          <a:schemeClr val="tx1"/>
                        </a:solidFill>
                      </a:endParaRPr>
                    </a:p>
                    <a:p>
                      <a:r>
                        <a:rPr lang="en-US" dirty="0" smtClean="0">
                          <a:solidFill>
                            <a:schemeClr val="tx1"/>
                          </a:solidFill>
                        </a:rPr>
                        <a:t>Food Service</a:t>
                      </a:r>
                    </a:p>
                    <a:p>
                      <a:endParaRPr lang="en-US" dirty="0">
                        <a:solidFill>
                          <a:schemeClr val="tx1"/>
                        </a:solidFill>
                      </a:endParaRPr>
                    </a:p>
                  </a:txBody>
                  <a:tcPr anchor="ctr">
                    <a:solidFill>
                      <a:schemeClr val="accent3">
                        <a:lumMod val="40000"/>
                        <a:lumOff val="60000"/>
                      </a:schemeClr>
                    </a:solidFill>
                  </a:tcPr>
                </a:tc>
                <a:tc>
                  <a:txBody>
                    <a:bodyPr/>
                    <a:lstStyle/>
                    <a:p>
                      <a:pPr algn="ctr"/>
                      <a:r>
                        <a:rPr lang="en-US" dirty="0" smtClean="0">
                          <a:solidFill>
                            <a:schemeClr val="tx1"/>
                          </a:solidFill>
                        </a:rPr>
                        <a:t>32,759</a:t>
                      </a:r>
                      <a:endParaRPr lang="en-US" dirty="0">
                        <a:solidFill>
                          <a:schemeClr val="tx1"/>
                        </a:solidFill>
                      </a:endParaRPr>
                    </a:p>
                  </a:txBody>
                  <a:tcPr anchor="ctr">
                    <a:solidFill>
                      <a:schemeClr val="bg2">
                        <a:lumMod val="90000"/>
                      </a:schemeClr>
                    </a:solidFill>
                  </a:tcPr>
                </a:tc>
                <a:tc>
                  <a:txBody>
                    <a:bodyPr/>
                    <a:lstStyle/>
                    <a:p>
                      <a:pPr algn="ctr"/>
                      <a:r>
                        <a:rPr lang="en-US" dirty="0" smtClean="0">
                          <a:solidFill>
                            <a:schemeClr val="tx1"/>
                          </a:solidFill>
                        </a:rPr>
                        <a:t>7,158</a:t>
                      </a:r>
                      <a:endParaRPr lang="en-US" dirty="0">
                        <a:solidFill>
                          <a:schemeClr val="tx1"/>
                        </a:solidFill>
                      </a:endParaRPr>
                    </a:p>
                  </a:txBody>
                  <a:tcPr anchor="ctr">
                    <a:solidFill>
                      <a:schemeClr val="accent3">
                        <a:lumMod val="40000"/>
                        <a:lumOff val="60000"/>
                      </a:schemeClr>
                    </a:solidFill>
                  </a:tcPr>
                </a:tc>
                <a:tc>
                  <a:txBody>
                    <a:bodyPr/>
                    <a:lstStyle/>
                    <a:p>
                      <a:pPr algn="ctr"/>
                      <a:r>
                        <a:rPr lang="en-US" dirty="0" smtClean="0">
                          <a:solidFill>
                            <a:schemeClr val="tx1"/>
                          </a:solidFill>
                        </a:rPr>
                        <a:t>39,917</a:t>
                      </a:r>
                      <a:endParaRPr lang="en-US" dirty="0">
                        <a:solidFill>
                          <a:schemeClr val="tx1"/>
                        </a:solidFill>
                      </a:endParaRPr>
                    </a:p>
                  </a:txBody>
                  <a:tcPr anchor="ctr">
                    <a:solidFill>
                      <a:schemeClr val="bg2">
                        <a:lumMod val="90000"/>
                      </a:schemeClr>
                    </a:solidFill>
                  </a:tcPr>
                </a:tc>
                <a:tc>
                  <a:txBody>
                    <a:bodyPr/>
                    <a:lstStyle/>
                    <a:p>
                      <a:pPr algn="ctr"/>
                      <a:endParaRPr lang="en-US" sz="1600" dirty="0">
                        <a:solidFill>
                          <a:schemeClr val="tx1"/>
                        </a:solidFill>
                      </a:endParaRPr>
                    </a:p>
                  </a:txBody>
                  <a:tcPr anchor="ctr">
                    <a:solidFill>
                      <a:schemeClr val="bg2">
                        <a:lumMod val="90000"/>
                      </a:schemeClr>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76511766"/>
              </p:ext>
            </p:extLst>
          </p:nvPr>
        </p:nvGraphicFramePr>
        <p:xfrm>
          <a:off x="2754765" y="3010705"/>
          <a:ext cx="8440123" cy="1194848"/>
        </p:xfrm>
        <a:graphic>
          <a:graphicData uri="http://schemas.openxmlformats.org/drawingml/2006/table">
            <a:tbl>
              <a:tblPr firstRow="1" bandRow="1">
                <a:tableStyleId>{F5AB1C69-6EDB-4FF4-983F-18BD219EF322}</a:tableStyleId>
              </a:tblPr>
              <a:tblGrid>
                <a:gridCol w="1834783"/>
                <a:gridCol w="1736068"/>
                <a:gridCol w="1614786"/>
                <a:gridCol w="1627243"/>
                <a:gridCol w="1627243"/>
              </a:tblGrid>
              <a:tr h="1194848">
                <a:tc>
                  <a:txBody>
                    <a:bodyPr/>
                    <a:lstStyle/>
                    <a:p>
                      <a:r>
                        <a:rPr lang="en-US" dirty="0" smtClean="0">
                          <a:solidFill>
                            <a:schemeClr val="tx1"/>
                          </a:solidFill>
                        </a:rPr>
                        <a:t>Deferred </a:t>
                      </a:r>
                    </a:p>
                    <a:p>
                      <a:r>
                        <a:rPr lang="en-US" dirty="0" smtClean="0">
                          <a:solidFill>
                            <a:schemeClr val="tx1"/>
                          </a:solidFill>
                        </a:rPr>
                        <a:t>Maintenance</a:t>
                      </a:r>
                    </a:p>
                    <a:p>
                      <a:endParaRPr lang="en-US" dirty="0">
                        <a:solidFill>
                          <a:schemeClr val="tx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dirty="0" smtClean="0">
                        <a:solidFill>
                          <a:schemeClr val="tx1"/>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1,200,000</a:t>
                      </a:r>
                    </a:p>
                    <a:p>
                      <a:pPr algn="ctr"/>
                      <a:endParaRPr lang="en-US" dirty="0">
                        <a:solidFill>
                          <a:schemeClr val="tx1"/>
                        </a:solidFill>
                      </a:endParaRPr>
                    </a:p>
                  </a:txBody>
                  <a:tcPr anchor="ctr">
                    <a:solidFill>
                      <a:schemeClr val="bg2">
                        <a:lumMod val="90000"/>
                      </a:schemeClr>
                    </a:solidFill>
                  </a:tcPr>
                </a:tc>
                <a:tc>
                  <a:txBody>
                    <a:bodyPr/>
                    <a:lstStyle/>
                    <a:p>
                      <a:pPr algn="ctr"/>
                      <a:r>
                        <a:rPr lang="en-US" dirty="0" smtClean="0">
                          <a:solidFill>
                            <a:schemeClr val="tx1"/>
                          </a:solidFill>
                        </a:rPr>
                        <a:t>(901,993)</a:t>
                      </a:r>
                      <a:endParaRPr lang="en-US" dirty="0">
                        <a:solidFill>
                          <a:schemeClr val="tx1"/>
                        </a:solidFill>
                      </a:endParaRPr>
                    </a:p>
                  </a:txBody>
                  <a:tcPr anchor="ctr"/>
                </a:tc>
                <a:tc>
                  <a:txBody>
                    <a:bodyPr/>
                    <a:lstStyle/>
                    <a:p>
                      <a:pPr algn="ctr"/>
                      <a:r>
                        <a:rPr lang="en-US" dirty="0" smtClean="0">
                          <a:solidFill>
                            <a:schemeClr val="tx1"/>
                          </a:solidFill>
                        </a:rPr>
                        <a:t>298,007</a:t>
                      </a:r>
                      <a:endParaRPr lang="en-US" dirty="0">
                        <a:solidFill>
                          <a:schemeClr val="tx1"/>
                        </a:solidFill>
                      </a:endParaRPr>
                    </a:p>
                  </a:txBody>
                  <a:tcPr anchor="ctr">
                    <a:solidFill>
                      <a:schemeClr val="bg2">
                        <a:lumMod val="90000"/>
                      </a:schemeClr>
                    </a:solidFill>
                  </a:tcPr>
                </a:tc>
                <a:tc>
                  <a:txBody>
                    <a:bodyPr/>
                    <a:lstStyle/>
                    <a:p>
                      <a:pPr algn="ctr"/>
                      <a:endParaRPr lang="en-US" sz="1600" dirty="0">
                        <a:solidFill>
                          <a:schemeClr val="tx1"/>
                        </a:solidFill>
                      </a:endParaRPr>
                    </a:p>
                  </a:txBody>
                  <a:tcPr anchor="ctr">
                    <a:solidFill>
                      <a:schemeClr val="bg2">
                        <a:lumMod val="90000"/>
                      </a:schemeClr>
                    </a:solidFill>
                  </a:tcPr>
                </a:tc>
              </a:tr>
            </a:tbl>
          </a:graphicData>
        </a:graphic>
      </p:graphicFrame>
      <p:sp>
        <p:nvSpPr>
          <p:cNvPr id="8" name="Title 1"/>
          <p:cNvSpPr txBox="1">
            <a:spLocks/>
          </p:cNvSpPr>
          <p:nvPr/>
        </p:nvSpPr>
        <p:spPr>
          <a:xfrm>
            <a:off x="152551" y="1812081"/>
            <a:ext cx="2289206" cy="3690790"/>
          </a:xfrm>
          <a:prstGeom prst="rect">
            <a:avLst/>
          </a:prstGeom>
          <a:solidFill>
            <a:schemeClr val="accent2">
              <a:lumMod val="20000"/>
              <a:lumOff val="80000"/>
            </a:schemeClr>
          </a:solidFill>
          <a:effectLst>
            <a:softEdge rad="31750"/>
          </a:effectLst>
        </p:spPr>
        <p:txBody>
          <a:bodyPr anchor="ct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ctr"/>
            <a:r>
              <a:rPr lang="en-US" sz="2800" u="sng" dirty="0" smtClean="0">
                <a:latin typeface="+mn-lt"/>
              </a:rPr>
              <a:t>Other Funds</a:t>
            </a:r>
          </a:p>
          <a:p>
            <a:pPr algn="ctr"/>
            <a:endParaRPr lang="en-US" sz="3200" dirty="0">
              <a:latin typeface="+mn-lt"/>
            </a:endParaRPr>
          </a:p>
          <a:p>
            <a:pPr algn="ctr"/>
            <a:r>
              <a:rPr lang="en-US" sz="3200" dirty="0" smtClean="0">
                <a:latin typeface="+mn-lt"/>
              </a:rPr>
              <a:t>Changes to Ending Fund Balance </a:t>
            </a:r>
            <a:endParaRPr lang="en-US" sz="3200" dirty="0">
              <a:latin typeface="+mn-lt"/>
            </a:endParaRPr>
          </a:p>
        </p:txBody>
      </p:sp>
      <p:graphicFrame>
        <p:nvGraphicFramePr>
          <p:cNvPr id="2" name="Table 1"/>
          <p:cNvGraphicFramePr>
            <a:graphicFrameLocks noGrp="1"/>
          </p:cNvGraphicFramePr>
          <p:nvPr>
            <p:extLst>
              <p:ext uri="{D42A27DB-BD31-4B8C-83A1-F6EECF244321}">
                <p14:modId xmlns:p14="http://schemas.microsoft.com/office/powerpoint/2010/main" val="2603860667"/>
              </p:ext>
            </p:extLst>
          </p:nvPr>
        </p:nvGraphicFramePr>
        <p:xfrm>
          <a:off x="2754765" y="4221194"/>
          <a:ext cx="8440122" cy="1188720"/>
        </p:xfrm>
        <a:graphic>
          <a:graphicData uri="http://schemas.openxmlformats.org/drawingml/2006/table">
            <a:tbl>
              <a:tblPr firstRow="1" bandRow="1">
                <a:tableStyleId>{F5AB1C69-6EDB-4FF4-983F-18BD219EF322}</a:tableStyleId>
              </a:tblPr>
              <a:tblGrid>
                <a:gridCol w="1834782"/>
                <a:gridCol w="1736068"/>
                <a:gridCol w="1614786"/>
                <a:gridCol w="1627243"/>
                <a:gridCol w="1627243"/>
              </a:tblGrid>
              <a:tr h="845820">
                <a:tc>
                  <a:txBody>
                    <a:bodyPr/>
                    <a:lstStyle/>
                    <a:p>
                      <a:endParaRPr lang="en-US" b="1" u="sng" dirty="0" smtClean="0">
                        <a:solidFill>
                          <a:schemeClr val="tx1"/>
                        </a:solidFill>
                      </a:endParaRPr>
                    </a:p>
                    <a:p>
                      <a:r>
                        <a:rPr lang="en-US" dirty="0" smtClean="0">
                          <a:solidFill>
                            <a:schemeClr val="tx1"/>
                          </a:solidFill>
                        </a:rPr>
                        <a:t>Capital Facilities</a:t>
                      </a:r>
                    </a:p>
                    <a:p>
                      <a:endParaRPr lang="en-US" dirty="0">
                        <a:solidFill>
                          <a:schemeClr val="tx1"/>
                        </a:solidFill>
                      </a:endParaRPr>
                    </a:p>
                  </a:txBody>
                  <a:tcPr anchor="ctr">
                    <a:solidFill>
                      <a:schemeClr val="accent3">
                        <a:lumMod val="40000"/>
                        <a:lumOff val="60000"/>
                      </a:schemeClr>
                    </a:solidFill>
                  </a:tcPr>
                </a:tc>
                <a:tc>
                  <a:txBody>
                    <a:bodyPr/>
                    <a:lstStyle/>
                    <a:p>
                      <a:pPr algn="ctr"/>
                      <a:r>
                        <a:rPr lang="en-US" dirty="0" smtClean="0">
                          <a:solidFill>
                            <a:schemeClr val="tx1"/>
                          </a:solidFill>
                        </a:rPr>
                        <a:t>30,567</a:t>
                      </a:r>
                      <a:endParaRPr lang="en-US" dirty="0">
                        <a:solidFill>
                          <a:schemeClr val="tx1"/>
                        </a:solidFill>
                      </a:endParaRPr>
                    </a:p>
                  </a:txBody>
                  <a:tcPr anchor="ctr">
                    <a:solidFill>
                      <a:schemeClr val="bg2">
                        <a:lumMod val="90000"/>
                      </a:schemeClr>
                    </a:solidFill>
                  </a:tcPr>
                </a:tc>
                <a:tc>
                  <a:txBody>
                    <a:bodyPr/>
                    <a:lstStyle/>
                    <a:p>
                      <a:pPr algn="ctr"/>
                      <a:r>
                        <a:rPr lang="en-US" dirty="0" smtClean="0">
                          <a:solidFill>
                            <a:schemeClr val="tx1"/>
                          </a:solidFill>
                        </a:rPr>
                        <a:t>(19,225)</a:t>
                      </a:r>
                      <a:endParaRPr lang="en-US" dirty="0">
                        <a:solidFill>
                          <a:schemeClr val="tx1"/>
                        </a:solidFill>
                      </a:endParaRPr>
                    </a:p>
                  </a:txBody>
                  <a:tcPr anchor="ctr">
                    <a:solidFill>
                      <a:schemeClr val="accent3">
                        <a:lumMod val="40000"/>
                        <a:lumOff val="60000"/>
                      </a:schemeClr>
                    </a:solidFill>
                  </a:tcPr>
                </a:tc>
                <a:tc>
                  <a:txBody>
                    <a:bodyPr/>
                    <a:lstStyle/>
                    <a:p>
                      <a:pPr algn="ctr"/>
                      <a:r>
                        <a:rPr lang="en-US" dirty="0" smtClean="0">
                          <a:solidFill>
                            <a:schemeClr val="tx1"/>
                          </a:solidFill>
                        </a:rPr>
                        <a:t>11,343</a:t>
                      </a:r>
                      <a:endParaRPr lang="en-US" dirty="0">
                        <a:solidFill>
                          <a:schemeClr val="tx1"/>
                        </a:solidFill>
                      </a:endParaRPr>
                    </a:p>
                  </a:txBody>
                  <a:tcPr anchor="ctr">
                    <a:solidFill>
                      <a:schemeClr val="bg2">
                        <a:lumMod val="90000"/>
                      </a:schemeClr>
                    </a:solidFill>
                  </a:tcPr>
                </a:tc>
                <a:tc>
                  <a:txBody>
                    <a:bodyPr/>
                    <a:lstStyle/>
                    <a:p>
                      <a:pPr algn="ctr"/>
                      <a:r>
                        <a:rPr lang="en-US" sz="1600" dirty="0" smtClean="0">
                          <a:solidFill>
                            <a:schemeClr val="tx1"/>
                          </a:solidFill>
                        </a:rPr>
                        <a:t>Dev Fees</a:t>
                      </a:r>
                      <a:r>
                        <a:rPr lang="en-US" sz="1600" baseline="0" dirty="0" smtClean="0">
                          <a:solidFill>
                            <a:schemeClr val="tx1"/>
                          </a:solidFill>
                        </a:rPr>
                        <a:t> and Portable Payments</a:t>
                      </a:r>
                      <a:endParaRPr lang="en-US" sz="1600" dirty="0">
                        <a:solidFill>
                          <a:schemeClr val="tx1"/>
                        </a:solidFill>
                      </a:endParaRPr>
                    </a:p>
                  </a:txBody>
                  <a:tcPr anchor="ctr">
                    <a:solidFill>
                      <a:schemeClr val="bg2">
                        <a:lumMod val="90000"/>
                      </a:schemeClr>
                    </a:solid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788910958"/>
              </p:ext>
            </p:extLst>
          </p:nvPr>
        </p:nvGraphicFramePr>
        <p:xfrm>
          <a:off x="2754764" y="5409914"/>
          <a:ext cx="8440123" cy="1142945"/>
        </p:xfrm>
        <a:graphic>
          <a:graphicData uri="http://schemas.openxmlformats.org/drawingml/2006/table">
            <a:tbl>
              <a:tblPr firstRow="1" bandRow="1">
                <a:tableStyleId>{F5AB1C69-6EDB-4FF4-983F-18BD219EF322}</a:tableStyleId>
              </a:tblPr>
              <a:tblGrid>
                <a:gridCol w="1834783"/>
                <a:gridCol w="1736068"/>
                <a:gridCol w="1614786"/>
                <a:gridCol w="1627243"/>
                <a:gridCol w="1627243"/>
              </a:tblGrid>
              <a:tr h="1142945">
                <a:tc>
                  <a:txBody>
                    <a:bodyPr/>
                    <a:lstStyle/>
                    <a:p>
                      <a:pPr marL="0" algn="l" defTabSz="914400" rtl="0" eaLnBrk="1" latinLnBrk="0" hangingPunct="1"/>
                      <a:endParaRPr lang="en-US" sz="1800" b="1" u="sng" kern="1200" dirty="0" smtClean="0">
                        <a:solidFill>
                          <a:schemeClr val="tx1"/>
                        </a:solidFill>
                        <a:latin typeface="+mn-lt"/>
                        <a:ea typeface="+mn-ea"/>
                        <a:cs typeface="+mn-cs"/>
                      </a:endParaRPr>
                    </a:p>
                    <a:p>
                      <a:r>
                        <a:rPr lang="en-US" dirty="0" smtClean="0">
                          <a:solidFill>
                            <a:schemeClr val="tx1"/>
                          </a:solidFill>
                        </a:rPr>
                        <a:t>Capital Outlay</a:t>
                      </a:r>
                    </a:p>
                    <a:p>
                      <a:endParaRPr lang="en-US" dirty="0">
                        <a:solidFill>
                          <a:schemeClr val="tx1"/>
                        </a:solidFill>
                      </a:endParaRPr>
                    </a:p>
                  </a:txBody>
                  <a:tcPr anchor="ctr"/>
                </a:tc>
                <a:tc>
                  <a:txBody>
                    <a:bodyPr/>
                    <a:lstStyle/>
                    <a:p>
                      <a:pPr algn="ctr"/>
                      <a:r>
                        <a:rPr lang="en-US" dirty="0" smtClean="0">
                          <a:solidFill>
                            <a:schemeClr val="tx1"/>
                          </a:solidFill>
                        </a:rPr>
                        <a:t>1,500,000</a:t>
                      </a:r>
                      <a:endParaRPr lang="en-US" dirty="0">
                        <a:solidFill>
                          <a:schemeClr val="tx1"/>
                        </a:solidFill>
                      </a:endParaRPr>
                    </a:p>
                  </a:txBody>
                  <a:tcPr anchor="ctr">
                    <a:solidFill>
                      <a:schemeClr val="bg2">
                        <a:lumMod val="90000"/>
                      </a:schemeClr>
                    </a:solidFill>
                  </a:tcPr>
                </a:tc>
                <a:tc>
                  <a:txBody>
                    <a:bodyPr/>
                    <a:lstStyle/>
                    <a:p>
                      <a:pPr algn="ctr"/>
                      <a:r>
                        <a:rPr lang="en-US" dirty="0" smtClean="0">
                          <a:solidFill>
                            <a:schemeClr val="tx1"/>
                          </a:solidFill>
                        </a:rPr>
                        <a:t>8,159,968</a:t>
                      </a:r>
                      <a:endParaRPr lang="en-US" dirty="0">
                        <a:solidFill>
                          <a:schemeClr val="tx1"/>
                        </a:solidFill>
                      </a:endParaRPr>
                    </a:p>
                  </a:txBody>
                  <a:tcPr anchor="ctr"/>
                </a:tc>
                <a:tc>
                  <a:txBody>
                    <a:bodyPr/>
                    <a:lstStyle/>
                    <a:p>
                      <a:pPr algn="ctr"/>
                      <a:r>
                        <a:rPr lang="en-US" dirty="0" smtClean="0">
                          <a:solidFill>
                            <a:schemeClr val="tx1"/>
                          </a:solidFill>
                        </a:rPr>
                        <a:t>9,659,968</a:t>
                      </a:r>
                      <a:endParaRPr lang="en-US" dirty="0">
                        <a:solidFill>
                          <a:schemeClr val="tx1"/>
                        </a:solidFill>
                      </a:endParaRPr>
                    </a:p>
                  </a:txBody>
                  <a:tcPr anchor="ctr">
                    <a:solidFill>
                      <a:schemeClr val="bg2">
                        <a:lumMod val="9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See EFB</a:t>
                      </a:r>
                      <a:r>
                        <a:rPr lang="en-US" sz="1400" baseline="0" dirty="0" smtClean="0">
                          <a:solidFill>
                            <a:schemeClr val="tx1"/>
                          </a:solidFill>
                        </a:rPr>
                        <a:t> Assignment </a:t>
                      </a:r>
                      <a:endParaRPr lang="en-US" sz="1400" dirty="0" smtClean="0">
                        <a:solidFill>
                          <a:schemeClr val="tx1"/>
                        </a:solidFill>
                      </a:endParaRPr>
                    </a:p>
                    <a:p>
                      <a:pPr algn="ctr"/>
                      <a:endParaRPr lang="en-US" sz="1400" dirty="0">
                        <a:solidFill>
                          <a:schemeClr val="tx1"/>
                        </a:solidFill>
                      </a:endParaRPr>
                    </a:p>
                  </a:txBody>
                  <a:tcPr anchor="ctr">
                    <a:solidFill>
                      <a:schemeClr val="bg2">
                        <a:lumMod val="90000"/>
                      </a:schemeClr>
                    </a:solidFill>
                  </a:tcPr>
                </a:tc>
              </a:tr>
            </a:tbl>
          </a:graphicData>
        </a:graphic>
      </p:graphicFrame>
      <p:sp>
        <p:nvSpPr>
          <p:cNvPr id="9" name="Date Placeholder 8"/>
          <p:cNvSpPr>
            <a:spLocks noGrp="1"/>
          </p:cNvSpPr>
          <p:nvPr>
            <p:ph type="dt" sz="half" idx="10"/>
          </p:nvPr>
        </p:nvSpPr>
        <p:spPr/>
        <p:txBody>
          <a:bodyPr/>
          <a:lstStyle/>
          <a:p>
            <a:r>
              <a:rPr lang="en-US" dirty="0" smtClean="0"/>
              <a:t>9/13/2017</a:t>
            </a:r>
            <a:endParaRPr lang="en-US" dirty="0"/>
          </a:p>
        </p:txBody>
      </p:sp>
      <p:sp>
        <p:nvSpPr>
          <p:cNvPr id="5" name="Footer Placeholder 4"/>
          <p:cNvSpPr>
            <a:spLocks noGrp="1"/>
          </p:cNvSpPr>
          <p:nvPr>
            <p:ph type="ftr" sz="quarter" idx="11"/>
          </p:nvPr>
        </p:nvSpPr>
        <p:spPr>
          <a:xfrm>
            <a:off x="1525805" y="6524755"/>
            <a:ext cx="7619999" cy="365125"/>
          </a:xfrm>
        </p:spPr>
        <p:txBody>
          <a:bodyPr/>
          <a:lstStyle/>
          <a:p>
            <a:r>
              <a:rPr lang="en-US" dirty="0" smtClean="0"/>
              <a:t>2016/2017 Unaudited Actuals</a:t>
            </a: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9261" y="2080497"/>
            <a:ext cx="1497794" cy="875582"/>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1014" y="3073272"/>
            <a:ext cx="1461195" cy="1095896"/>
          </a:xfrm>
          <a:prstGeom prst="rect">
            <a:avLst/>
          </a:prstGeom>
        </p:spPr>
      </p:pic>
    </p:spTree>
    <p:extLst>
      <p:ext uri="{BB962C8B-B14F-4D97-AF65-F5344CB8AC3E}">
        <p14:creationId xmlns:p14="http://schemas.microsoft.com/office/powerpoint/2010/main" val="19387660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3994" y="-70843"/>
            <a:ext cx="9111308" cy="1144096"/>
          </a:xfrm>
        </p:spPr>
        <p:txBody>
          <a:bodyPr anchor="ctr">
            <a:noAutofit/>
          </a:bodyPr>
          <a:lstStyle/>
          <a:p>
            <a:pPr algn="ctr"/>
            <a:r>
              <a:rPr lang="en-US" sz="2000" b="1" dirty="0" smtClean="0">
                <a:solidFill>
                  <a:schemeClr val="tx1"/>
                </a:solidFill>
              </a:rPr>
              <a:t>Components of Ending Fund Balance as of June 30, 2017</a:t>
            </a:r>
            <a:br>
              <a:rPr lang="en-US" sz="2000" b="1" dirty="0" smtClean="0">
                <a:solidFill>
                  <a:schemeClr val="tx1"/>
                </a:solidFill>
              </a:rPr>
            </a:br>
            <a:r>
              <a:rPr lang="en-US" sz="2000" b="1" dirty="0" smtClean="0">
                <a:solidFill>
                  <a:schemeClr val="tx1"/>
                </a:solidFill>
              </a:rPr>
              <a:t>Capital Outlay</a:t>
            </a:r>
            <a:endParaRPr lang="en-US" sz="2000" b="1" dirty="0">
              <a:solidFill>
                <a:schemeClr val="tx1"/>
              </a:solidFill>
            </a:endParaRPr>
          </a:p>
        </p:txBody>
      </p:sp>
      <p:sp>
        <p:nvSpPr>
          <p:cNvPr id="9" name="Date Placeholder 8"/>
          <p:cNvSpPr>
            <a:spLocks noGrp="1"/>
          </p:cNvSpPr>
          <p:nvPr>
            <p:ph type="dt" sz="half" idx="10"/>
          </p:nvPr>
        </p:nvSpPr>
        <p:spPr>
          <a:xfrm>
            <a:off x="10638807" y="6487604"/>
            <a:ext cx="1146283" cy="370396"/>
          </a:xfrm>
        </p:spPr>
        <p:txBody>
          <a:bodyPr/>
          <a:lstStyle/>
          <a:p>
            <a:r>
              <a:rPr lang="en-US" dirty="0" smtClean="0"/>
              <a:t>9/13/2017</a:t>
            </a:r>
            <a:endParaRPr lang="en-US" dirty="0"/>
          </a:p>
        </p:txBody>
      </p:sp>
      <p:sp>
        <p:nvSpPr>
          <p:cNvPr id="4" name="Footer Placeholder 3"/>
          <p:cNvSpPr>
            <a:spLocks noGrp="1"/>
          </p:cNvSpPr>
          <p:nvPr>
            <p:ph type="ftr" sz="quarter" idx="11"/>
          </p:nvPr>
        </p:nvSpPr>
        <p:spPr>
          <a:xfrm>
            <a:off x="10231899" y="6212409"/>
            <a:ext cx="2354638" cy="460393"/>
          </a:xfrm>
        </p:spPr>
        <p:txBody>
          <a:bodyPr/>
          <a:lstStyle/>
          <a:p>
            <a:r>
              <a:rPr lang="en-US" dirty="0" smtClean="0"/>
              <a:t>2016/2017 Unaudited Actuals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346807404"/>
              </p:ext>
            </p:extLst>
          </p:nvPr>
        </p:nvGraphicFramePr>
        <p:xfrm>
          <a:off x="3021973" y="2015779"/>
          <a:ext cx="3145114" cy="2627838"/>
        </p:xfrm>
        <a:graphic>
          <a:graphicData uri="http://schemas.openxmlformats.org/drawingml/2006/table">
            <a:tbl>
              <a:tblPr firstRow="1" bandRow="1">
                <a:tableStyleId>{21E4AEA4-8DFA-4A89-87EB-49C32662AFE0}</a:tableStyleId>
              </a:tblPr>
              <a:tblGrid>
                <a:gridCol w="3145114"/>
              </a:tblGrid>
              <a:tr h="371446">
                <a:tc>
                  <a:txBody>
                    <a:bodyPr/>
                    <a:lstStyle/>
                    <a:p>
                      <a:r>
                        <a:rPr lang="en-US" sz="1800" dirty="0" smtClean="0"/>
                        <a:t>Components of EFB</a:t>
                      </a:r>
                      <a:endParaRPr lang="en-US" sz="1800" dirty="0"/>
                    </a:p>
                  </a:txBody>
                  <a:tcPr/>
                </a:tc>
              </a:tr>
              <a:tr h="371446">
                <a:tc>
                  <a:txBody>
                    <a:bodyPr/>
                    <a:lstStyle/>
                    <a:p>
                      <a:r>
                        <a:rPr lang="en-US" sz="1800" dirty="0" smtClean="0"/>
                        <a:t>Property Acquisition</a:t>
                      </a:r>
                      <a:endParaRPr lang="en-US" sz="1800" b="1" dirty="0"/>
                    </a:p>
                  </a:txBody>
                  <a:tcPr/>
                </a:tc>
              </a:tr>
              <a:tr h="410534">
                <a:tc>
                  <a:txBody>
                    <a:bodyPr/>
                    <a:lstStyle/>
                    <a:p>
                      <a:r>
                        <a:rPr lang="en-US" sz="1800" dirty="0" smtClean="0"/>
                        <a:t>Building</a:t>
                      </a:r>
                      <a:r>
                        <a:rPr lang="en-US" sz="1800" baseline="0" dirty="0" smtClean="0"/>
                        <a:t> Improvements </a:t>
                      </a:r>
                      <a:endParaRPr lang="en-US" sz="1800" b="1" dirty="0"/>
                    </a:p>
                  </a:txBody>
                  <a:tcPr/>
                </a:tc>
              </a:tr>
              <a:tr h="371446">
                <a:tc>
                  <a:txBody>
                    <a:bodyPr/>
                    <a:lstStyle/>
                    <a:p>
                      <a:r>
                        <a:rPr lang="en-US" sz="1800" dirty="0" smtClean="0"/>
                        <a:t>Phase I</a:t>
                      </a:r>
                      <a:endParaRPr lang="en-US" sz="1800" b="1" dirty="0"/>
                    </a:p>
                  </a:txBody>
                  <a:tcPr/>
                </a:tc>
              </a:tr>
              <a:tr h="349750">
                <a:tc>
                  <a:txBody>
                    <a:bodyPr/>
                    <a:lstStyle/>
                    <a:p>
                      <a:r>
                        <a:rPr lang="en-US" sz="1800" dirty="0" smtClean="0"/>
                        <a:t>Staircase/Ramp</a:t>
                      </a:r>
                      <a:endParaRPr lang="en-US" sz="1800" b="1" dirty="0"/>
                    </a:p>
                  </a:txBody>
                  <a:tcPr/>
                </a:tc>
              </a:tr>
              <a:tr h="349750">
                <a:tc>
                  <a:txBody>
                    <a:bodyPr/>
                    <a:lstStyle/>
                    <a:p>
                      <a:r>
                        <a:rPr lang="en-US" sz="1800" dirty="0" smtClean="0"/>
                        <a:t>Phase II</a:t>
                      </a:r>
                      <a:endParaRPr lang="en-US" sz="1800" b="1" dirty="0"/>
                    </a:p>
                  </a:txBody>
                  <a:tcPr/>
                </a:tc>
              </a:tr>
              <a:tr h="371446">
                <a:tc>
                  <a:txBody>
                    <a:bodyPr/>
                    <a:lstStyle/>
                    <a:p>
                      <a:pPr algn="l"/>
                      <a:r>
                        <a:rPr lang="en-US" sz="1800" dirty="0" smtClean="0"/>
                        <a:t>Total </a:t>
                      </a:r>
                      <a:endParaRPr lang="en-US" sz="1800" b="1" dirty="0"/>
                    </a:p>
                  </a:txBody>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415892035"/>
              </p:ext>
            </p:extLst>
          </p:nvPr>
        </p:nvGraphicFramePr>
        <p:xfrm>
          <a:off x="6366075" y="2015780"/>
          <a:ext cx="3071160" cy="2589335"/>
        </p:xfrm>
        <a:graphic>
          <a:graphicData uri="http://schemas.openxmlformats.org/drawingml/2006/table">
            <a:tbl>
              <a:tblPr firstRow="1" bandRow="1">
                <a:tableStyleId>{21E4AEA4-8DFA-4A89-87EB-49C32662AFE0}</a:tableStyleId>
              </a:tblPr>
              <a:tblGrid>
                <a:gridCol w="3071160"/>
              </a:tblGrid>
              <a:tr h="357188">
                <a:tc>
                  <a:txBody>
                    <a:bodyPr/>
                    <a:lstStyle/>
                    <a:p>
                      <a:endParaRPr lang="en-US" dirty="0"/>
                    </a:p>
                  </a:txBody>
                  <a:tcPr/>
                </a:tc>
              </a:tr>
              <a:tr h="357188">
                <a:tc>
                  <a:txBody>
                    <a:bodyPr/>
                    <a:lstStyle/>
                    <a:p>
                      <a:pPr algn="ctr"/>
                      <a:r>
                        <a:rPr lang="en-US" sz="1800" dirty="0" smtClean="0"/>
                        <a:t>3,500,000</a:t>
                      </a:r>
                      <a:endParaRPr lang="en-US" sz="1800" b="1" dirty="0"/>
                    </a:p>
                  </a:txBody>
                  <a:tcPr/>
                </a:tc>
              </a:tr>
              <a:tr h="394775">
                <a:tc>
                  <a:txBody>
                    <a:bodyPr/>
                    <a:lstStyle/>
                    <a:p>
                      <a:pPr algn="ctr"/>
                      <a:r>
                        <a:rPr lang="en-US" sz="1800" dirty="0" smtClean="0"/>
                        <a:t>500,000</a:t>
                      </a:r>
                      <a:endParaRPr lang="en-US" sz="1800" b="1" dirty="0"/>
                    </a:p>
                  </a:txBody>
                  <a:tcPr/>
                </a:tc>
              </a:tr>
              <a:tr h="357188">
                <a:tc>
                  <a:txBody>
                    <a:bodyPr/>
                    <a:lstStyle/>
                    <a:p>
                      <a:pPr algn="ctr"/>
                      <a:r>
                        <a:rPr lang="en-US" sz="1800" dirty="0" smtClean="0"/>
                        <a:t>2,300,000</a:t>
                      </a:r>
                      <a:endParaRPr lang="en-US" sz="1800" b="1" dirty="0"/>
                    </a:p>
                  </a:txBody>
                  <a:tcPr/>
                </a:tc>
              </a:tr>
              <a:tr h="351720">
                <a:tc>
                  <a:txBody>
                    <a:bodyPr/>
                    <a:lstStyle/>
                    <a:p>
                      <a:pPr algn="ctr"/>
                      <a:r>
                        <a:rPr lang="en-US" sz="1800" dirty="0" smtClean="0"/>
                        <a:t>851,000</a:t>
                      </a:r>
                      <a:endParaRPr lang="en-US" sz="1800" b="1" dirty="0"/>
                    </a:p>
                  </a:txBody>
                  <a:tcPr/>
                </a:tc>
              </a:tr>
              <a:tr h="351720">
                <a:tc>
                  <a:txBody>
                    <a:bodyPr/>
                    <a:lstStyle/>
                    <a:p>
                      <a:pPr algn="ctr"/>
                      <a:r>
                        <a:rPr lang="en-US" sz="1800" dirty="0" smtClean="0"/>
                        <a:t>2,508,968</a:t>
                      </a:r>
                      <a:endParaRPr lang="en-US" sz="1800" b="1" dirty="0"/>
                    </a:p>
                  </a:txBody>
                  <a:tcPr/>
                </a:tc>
              </a:tr>
              <a:tr h="357188">
                <a:tc>
                  <a:txBody>
                    <a:bodyPr/>
                    <a:lstStyle/>
                    <a:p>
                      <a:pPr algn="ctr"/>
                      <a:r>
                        <a:rPr lang="en-US" sz="1800" dirty="0" smtClean="0"/>
                        <a:t>9,659,968</a:t>
                      </a:r>
                      <a:endParaRPr lang="en-US" sz="1800" b="1" dirty="0"/>
                    </a:p>
                  </a:txBody>
                  <a:tcPr/>
                </a:tc>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060" y="1455465"/>
            <a:ext cx="1997060" cy="355032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6119" y="1585408"/>
            <a:ext cx="2068971" cy="3488581"/>
          </a:xfrm>
          <a:prstGeom prst="rect">
            <a:avLst/>
          </a:prstGeom>
        </p:spPr>
      </p:pic>
    </p:spTree>
    <p:extLst>
      <p:ext uri="{BB962C8B-B14F-4D97-AF65-F5344CB8AC3E}">
        <p14:creationId xmlns:p14="http://schemas.microsoft.com/office/powerpoint/2010/main" val="1869725943"/>
      </p:ext>
    </p:extLst>
  </p:cSld>
  <p:clrMapOvr>
    <a:masterClrMapping/>
  </p:clrMapOvr>
  <mc:AlternateContent xmlns:mc="http://schemas.openxmlformats.org/markup-compatibility/2006" xmlns:p14="http://schemas.microsoft.com/office/powerpoint/2010/main">
    <mc:Choice Requires="p14">
      <p:transition spd="slow" p14:dur="2000">
        <p14:prism isContent="1"/>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063543" y="344384"/>
            <a:ext cx="2879171" cy="1971898"/>
          </a:xfr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r>
              <a:rPr lang="en-US" b="1" dirty="0" smtClean="0"/>
              <a:t>2016/2017 </a:t>
            </a:r>
            <a:br>
              <a:rPr lang="en-US" b="1" dirty="0" smtClean="0"/>
            </a:br>
            <a:r>
              <a:rPr lang="en-US" b="1" dirty="0" smtClean="0"/>
              <a:t>Unaudited Actuals</a:t>
            </a:r>
            <a:endParaRPr lang="en-US" b="1"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486763074"/>
              </p:ext>
            </p:extLst>
          </p:nvPr>
        </p:nvGraphicFramePr>
        <p:xfrm>
          <a:off x="0" y="451262"/>
          <a:ext cx="8360229" cy="58215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56220" y="2685426"/>
            <a:ext cx="2493819" cy="332509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29245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4945" y="88425"/>
            <a:ext cx="11359742" cy="1200416"/>
          </a:xfrm>
        </p:spPr>
        <p:txBody>
          <a:bodyPr>
            <a:noAutofit/>
          </a:bodyPr>
          <a:lstStyle/>
          <a:p>
            <a:r>
              <a:rPr lang="en-US" sz="3200" b="1" dirty="0" smtClean="0">
                <a:solidFill>
                  <a:schemeClr val="tx2"/>
                </a:solidFill>
                <a:latin typeface="+mn-lt"/>
              </a:rPr>
              <a:t>Newcastle Elementary School District </a:t>
            </a:r>
            <a:r>
              <a:rPr lang="en-US" sz="3200" b="1" dirty="0">
                <a:solidFill>
                  <a:schemeClr val="tx2"/>
                </a:solidFill>
                <a:latin typeface="+mn-lt"/>
              </a:rPr>
              <a:t>Long Term Debt</a:t>
            </a:r>
            <a:r>
              <a:rPr lang="en-US" sz="2400" b="1" dirty="0">
                <a:solidFill>
                  <a:schemeClr val="tx2"/>
                </a:solidFill>
                <a:latin typeface="+mn-lt"/>
              </a:rPr>
              <a:t/>
            </a:r>
            <a:br>
              <a:rPr lang="en-US" sz="2400" b="1" dirty="0">
                <a:solidFill>
                  <a:schemeClr val="tx2"/>
                </a:solidFill>
                <a:latin typeface="+mn-lt"/>
              </a:rPr>
            </a:br>
            <a:endParaRPr lang="en-US" sz="2800" b="1" dirty="0">
              <a:latin typeface="+mn-lt"/>
            </a:endParaRPr>
          </a:p>
        </p:txBody>
      </p:sp>
      <p:sp>
        <p:nvSpPr>
          <p:cNvPr id="3" name="Content Placeholder 2"/>
          <p:cNvSpPr>
            <a:spLocks noGrp="1"/>
          </p:cNvSpPr>
          <p:nvPr>
            <p:ph idx="1"/>
          </p:nvPr>
        </p:nvSpPr>
        <p:spPr>
          <a:xfrm>
            <a:off x="957910" y="1208314"/>
            <a:ext cx="9372600" cy="4114800"/>
          </a:xfrm>
        </p:spPr>
        <p:txBody>
          <a:bodyPr/>
          <a:lstStyle/>
          <a:p>
            <a:endParaRPr lang="en-US" dirty="0" smtClean="0">
              <a:solidFill>
                <a:schemeClr val="dk1"/>
              </a:solidFill>
            </a:endParaRPr>
          </a:p>
          <a:p>
            <a:endParaRPr lang="en-US" dirty="0">
              <a:solidFill>
                <a:schemeClr val="dk1"/>
              </a:solidFill>
            </a:endParaRPr>
          </a:p>
          <a:p>
            <a:endParaRPr lang="en-US" dirty="0"/>
          </a:p>
        </p:txBody>
      </p:sp>
      <p:sp>
        <p:nvSpPr>
          <p:cNvPr id="6" name="Date Placeholder 5"/>
          <p:cNvSpPr>
            <a:spLocks noGrp="1"/>
          </p:cNvSpPr>
          <p:nvPr>
            <p:ph type="dt" sz="half" idx="10"/>
          </p:nvPr>
        </p:nvSpPr>
        <p:spPr/>
        <p:txBody>
          <a:bodyPr/>
          <a:lstStyle/>
          <a:p>
            <a:r>
              <a:rPr lang="en-US" dirty="0" smtClean="0"/>
              <a:t>9/13/2017</a:t>
            </a:r>
            <a:endParaRPr lang="en-US" dirty="0"/>
          </a:p>
        </p:txBody>
      </p:sp>
      <p:sp>
        <p:nvSpPr>
          <p:cNvPr id="5" name="Footer Placeholder 4"/>
          <p:cNvSpPr>
            <a:spLocks noGrp="1"/>
          </p:cNvSpPr>
          <p:nvPr>
            <p:ph type="ftr" sz="quarter" idx="11"/>
          </p:nvPr>
        </p:nvSpPr>
        <p:spPr>
          <a:xfrm>
            <a:off x="2063475" y="6443003"/>
            <a:ext cx="7619999" cy="365125"/>
          </a:xfrm>
        </p:spPr>
        <p:txBody>
          <a:bodyPr/>
          <a:lstStyle/>
          <a:p>
            <a:r>
              <a:rPr lang="en-US" dirty="0" smtClean="0"/>
              <a:t>2016/2017 Unaudited Actuals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276345359"/>
              </p:ext>
            </p:extLst>
          </p:nvPr>
        </p:nvGraphicFramePr>
        <p:xfrm>
          <a:off x="1372185" y="974676"/>
          <a:ext cx="9871788" cy="5562600"/>
        </p:xfrm>
        <a:graphic>
          <a:graphicData uri="http://schemas.openxmlformats.org/drawingml/2006/table">
            <a:tbl>
              <a:tblPr firstRow="1" bandRow="1">
                <a:tableStyleId>{B301B821-A1FF-4177-AEE7-76D212191A09}</a:tableStyleId>
              </a:tblPr>
              <a:tblGrid>
                <a:gridCol w="2467947"/>
                <a:gridCol w="2467947"/>
                <a:gridCol w="2467947"/>
                <a:gridCol w="2467947"/>
              </a:tblGrid>
              <a:tr h="603637">
                <a:tc>
                  <a:txBody>
                    <a:bodyPr/>
                    <a:lstStyle/>
                    <a:p>
                      <a:endParaRPr lang="en-US" dirty="0">
                        <a:latin typeface="+mn-lt"/>
                      </a:endParaRPr>
                    </a:p>
                  </a:txBody>
                  <a:tcPr>
                    <a:solidFill>
                      <a:schemeClr val="accent2">
                        <a:lumMod val="60000"/>
                        <a:lumOff val="40000"/>
                      </a:schemeClr>
                    </a:solidFill>
                  </a:tcPr>
                </a:tc>
                <a:tc>
                  <a:txBody>
                    <a:bodyPr/>
                    <a:lstStyle/>
                    <a:p>
                      <a:pPr marL="0" algn="ctr" defTabSz="914400" rtl="0" eaLnBrk="1" latinLnBrk="0" hangingPunct="1"/>
                      <a:r>
                        <a:rPr lang="en-US" sz="1800" kern="1200" dirty="0" smtClean="0">
                          <a:solidFill>
                            <a:schemeClr val="dk1"/>
                          </a:solidFill>
                          <a:latin typeface="+mn-lt"/>
                          <a:ea typeface="+mn-ea"/>
                          <a:cs typeface="+mn-cs"/>
                        </a:rPr>
                        <a:t>Balance</a:t>
                      </a:r>
                    </a:p>
                    <a:p>
                      <a:pPr marL="0" algn="ctr" defTabSz="914400" rtl="0" eaLnBrk="1" latinLnBrk="0" hangingPunct="1"/>
                      <a:endParaRPr lang="en-US" sz="1800" kern="1200" dirty="0">
                        <a:solidFill>
                          <a:schemeClr val="dk1"/>
                        </a:solidFill>
                        <a:latin typeface="+mn-lt"/>
                        <a:ea typeface="+mn-ea"/>
                        <a:cs typeface="+mn-cs"/>
                      </a:endParaRPr>
                    </a:p>
                  </a:txBody>
                  <a:tcPr anchor="ctr">
                    <a:solidFill>
                      <a:schemeClr val="accent2">
                        <a:lumMod val="60000"/>
                        <a:lumOff val="40000"/>
                      </a:schemeClr>
                    </a:solidFill>
                  </a:tcPr>
                </a:tc>
                <a:tc>
                  <a:txBody>
                    <a:bodyPr/>
                    <a:lstStyle/>
                    <a:p>
                      <a:pPr marL="0" algn="ctr" defTabSz="914400" rtl="0" eaLnBrk="1" latinLnBrk="0" hangingPunct="1"/>
                      <a:r>
                        <a:rPr lang="en-US" sz="1800" kern="1200" dirty="0" smtClean="0">
                          <a:solidFill>
                            <a:schemeClr val="dk1"/>
                          </a:solidFill>
                          <a:latin typeface="+mn-lt"/>
                          <a:ea typeface="+mn-ea"/>
                          <a:cs typeface="+mn-cs"/>
                        </a:rPr>
                        <a:t>2016/2017</a:t>
                      </a:r>
                    </a:p>
                    <a:p>
                      <a:pPr marL="0" algn="ctr" defTabSz="914400" rtl="0" eaLnBrk="1" latinLnBrk="0" hangingPunct="1"/>
                      <a:r>
                        <a:rPr lang="en-US" sz="1800" kern="1200" dirty="0" smtClean="0">
                          <a:solidFill>
                            <a:schemeClr val="dk1"/>
                          </a:solidFill>
                          <a:latin typeface="+mn-lt"/>
                          <a:ea typeface="+mn-ea"/>
                          <a:cs typeface="+mn-cs"/>
                        </a:rPr>
                        <a:t>Payment</a:t>
                      </a:r>
                    </a:p>
                    <a:p>
                      <a:pPr marL="0" algn="ctr" defTabSz="914400" rtl="0" eaLnBrk="1" latinLnBrk="0" hangingPunct="1"/>
                      <a:r>
                        <a:rPr lang="en-US" sz="1800" kern="1200" dirty="0" smtClean="0">
                          <a:solidFill>
                            <a:schemeClr val="dk1"/>
                          </a:solidFill>
                          <a:latin typeface="+mn-lt"/>
                          <a:ea typeface="+mn-ea"/>
                          <a:cs typeface="+mn-cs"/>
                        </a:rPr>
                        <a:t>Principal &amp; Int</a:t>
                      </a:r>
                      <a:endParaRPr lang="en-US" sz="1800" kern="1200" dirty="0">
                        <a:solidFill>
                          <a:schemeClr val="dk1"/>
                        </a:solidFill>
                        <a:latin typeface="+mn-lt"/>
                        <a:ea typeface="+mn-ea"/>
                        <a:cs typeface="+mn-cs"/>
                      </a:endParaRPr>
                    </a:p>
                  </a:txBody>
                  <a:tcPr anchor="ctr">
                    <a:solidFill>
                      <a:schemeClr val="accent2">
                        <a:lumMod val="60000"/>
                        <a:lumOff val="40000"/>
                      </a:schemeClr>
                    </a:solidFill>
                  </a:tcPr>
                </a:tc>
                <a:tc>
                  <a:txBody>
                    <a:bodyPr/>
                    <a:lstStyle/>
                    <a:p>
                      <a:pPr marL="0" algn="ctr" defTabSz="914400" rtl="0" eaLnBrk="1" latinLnBrk="0" hangingPunct="1"/>
                      <a:r>
                        <a:rPr lang="en-US" sz="1800" kern="1200" dirty="0" smtClean="0">
                          <a:solidFill>
                            <a:schemeClr val="dk1"/>
                          </a:solidFill>
                          <a:latin typeface="+mn-lt"/>
                          <a:ea typeface="+mn-ea"/>
                          <a:cs typeface="+mn-cs"/>
                        </a:rPr>
                        <a:t>Duration</a:t>
                      </a:r>
                      <a:endParaRPr lang="en-US" sz="1800" kern="1200" dirty="0">
                        <a:solidFill>
                          <a:schemeClr val="dk1"/>
                        </a:solidFill>
                        <a:latin typeface="+mn-lt"/>
                        <a:ea typeface="+mn-ea"/>
                        <a:cs typeface="+mn-cs"/>
                      </a:endParaRPr>
                    </a:p>
                  </a:txBody>
                  <a:tcPr anchor="ctr">
                    <a:solidFill>
                      <a:schemeClr val="accent2">
                        <a:lumMod val="60000"/>
                        <a:lumOff val="40000"/>
                      </a:schemeClr>
                    </a:solidFill>
                  </a:tcPr>
                </a:tc>
              </a:tr>
              <a:tr h="603637">
                <a:tc>
                  <a:txBody>
                    <a:bodyPr/>
                    <a:lstStyle/>
                    <a:p>
                      <a:pPr marL="0" algn="ctr" defTabSz="914400" rtl="0" eaLnBrk="1" latinLnBrk="0" hangingPunct="1"/>
                      <a:r>
                        <a:rPr lang="en-US" sz="1800" kern="1200" dirty="0" smtClean="0">
                          <a:solidFill>
                            <a:schemeClr val="dk1"/>
                          </a:solidFill>
                          <a:latin typeface="+mn-lt"/>
                          <a:ea typeface="+mn-ea"/>
                          <a:cs typeface="+mn-cs"/>
                        </a:rPr>
                        <a:t>Apple Lease</a:t>
                      </a:r>
                      <a:endParaRPr lang="en-US" sz="1800" kern="1200" dirty="0">
                        <a:solidFill>
                          <a:schemeClr val="dk1"/>
                        </a:solidFill>
                        <a:latin typeface="+mn-lt"/>
                        <a:ea typeface="+mn-ea"/>
                        <a:cs typeface="+mn-cs"/>
                      </a:endParaRPr>
                    </a:p>
                  </a:txBody>
                  <a:tcPr/>
                </a:tc>
                <a:tc>
                  <a:txBody>
                    <a:bodyPr/>
                    <a:lstStyle/>
                    <a:p>
                      <a:pPr marL="0" algn="ctr" defTabSz="914400" rtl="0" eaLnBrk="1" latinLnBrk="0" hangingPunct="1"/>
                      <a:r>
                        <a:rPr lang="en-US" sz="1800" kern="1200" dirty="0" smtClean="0">
                          <a:solidFill>
                            <a:schemeClr val="dk1"/>
                          </a:solidFill>
                          <a:latin typeface="+mn-lt"/>
                          <a:ea typeface="+mn-ea"/>
                          <a:cs typeface="+mn-cs"/>
                        </a:rPr>
                        <a:t>177,644</a:t>
                      </a:r>
                      <a:endParaRPr lang="en-US" sz="1800" kern="1200" dirty="0">
                        <a:solidFill>
                          <a:schemeClr val="dk1"/>
                        </a:solidFill>
                        <a:latin typeface="+mn-lt"/>
                        <a:ea typeface="+mn-ea"/>
                        <a:cs typeface="+mn-cs"/>
                      </a:endParaRPr>
                    </a:p>
                  </a:txBody>
                  <a:tcPr/>
                </a:tc>
                <a:tc>
                  <a:txBody>
                    <a:bodyPr/>
                    <a:lstStyle/>
                    <a:p>
                      <a:pPr marL="0" algn="ctr" defTabSz="914400" rtl="0" eaLnBrk="1" latinLnBrk="0" hangingPunct="1"/>
                      <a:r>
                        <a:rPr lang="en-US" sz="1800" kern="1200" dirty="0" smtClean="0">
                          <a:solidFill>
                            <a:schemeClr val="dk1"/>
                          </a:solidFill>
                          <a:latin typeface="+mn-lt"/>
                          <a:ea typeface="+mn-ea"/>
                          <a:cs typeface="+mn-cs"/>
                        </a:rPr>
                        <a:t>91,362</a:t>
                      </a:r>
                      <a:endParaRPr lang="en-US" sz="1800" kern="1200" dirty="0">
                        <a:solidFill>
                          <a:schemeClr val="dk1"/>
                        </a:solidFill>
                        <a:latin typeface="+mn-lt"/>
                        <a:ea typeface="+mn-ea"/>
                        <a:cs typeface="+mn-cs"/>
                      </a:endParaRPr>
                    </a:p>
                  </a:txBody>
                  <a:tcPr/>
                </a:tc>
                <a:tc>
                  <a:txBody>
                    <a:bodyPr/>
                    <a:lstStyle/>
                    <a:p>
                      <a:pPr marL="0" algn="ctr" defTabSz="914400" rtl="0" eaLnBrk="1" latinLnBrk="0" hangingPunct="1"/>
                      <a:r>
                        <a:rPr lang="en-US" sz="1800" kern="1200" dirty="0" smtClean="0">
                          <a:solidFill>
                            <a:schemeClr val="dk1"/>
                          </a:solidFill>
                          <a:latin typeface="+mn-lt"/>
                          <a:ea typeface="+mn-ea"/>
                          <a:cs typeface="+mn-cs"/>
                        </a:rPr>
                        <a:t>Annually until 10/2017</a:t>
                      </a:r>
                      <a:endParaRPr lang="en-US" sz="1800" kern="1200" dirty="0">
                        <a:solidFill>
                          <a:schemeClr val="dk1"/>
                        </a:solidFill>
                        <a:latin typeface="+mn-lt"/>
                        <a:ea typeface="+mn-ea"/>
                        <a:cs typeface="+mn-cs"/>
                      </a:endParaRPr>
                    </a:p>
                  </a:txBody>
                  <a:tcPr/>
                </a:tc>
              </a:tr>
              <a:tr h="603637">
                <a:tc>
                  <a:txBody>
                    <a:bodyPr/>
                    <a:lstStyle/>
                    <a:p>
                      <a:pPr marL="0" algn="ctr" defTabSz="914400" rtl="0" eaLnBrk="1" latinLnBrk="0" hangingPunct="1"/>
                      <a:r>
                        <a:rPr lang="en-US" sz="1800" kern="1200" dirty="0" smtClean="0">
                          <a:solidFill>
                            <a:schemeClr val="dk1"/>
                          </a:solidFill>
                          <a:latin typeface="+mn-lt"/>
                          <a:ea typeface="+mn-ea"/>
                          <a:cs typeface="+mn-cs"/>
                        </a:rPr>
                        <a:t>New Portable – NES/NCS</a:t>
                      </a:r>
                      <a:endParaRPr lang="en-US" sz="1800" kern="1200" dirty="0">
                        <a:solidFill>
                          <a:schemeClr val="dk1"/>
                        </a:solidFill>
                        <a:latin typeface="+mn-lt"/>
                        <a:ea typeface="+mn-ea"/>
                        <a:cs typeface="+mn-cs"/>
                      </a:endParaRPr>
                    </a:p>
                  </a:txBody>
                  <a:tcPr/>
                </a:tc>
                <a:tc>
                  <a:txBody>
                    <a:bodyPr/>
                    <a:lstStyle/>
                    <a:p>
                      <a:pPr marL="0" algn="ctr" defTabSz="914400" rtl="0" eaLnBrk="1" latinLnBrk="0" hangingPunct="1"/>
                      <a:r>
                        <a:rPr lang="en-US" sz="1800" kern="1200" dirty="0" smtClean="0">
                          <a:solidFill>
                            <a:schemeClr val="dk1"/>
                          </a:solidFill>
                          <a:latin typeface="+mn-lt"/>
                          <a:ea typeface="+mn-ea"/>
                          <a:cs typeface="+mn-cs"/>
                        </a:rPr>
                        <a:t>46,438</a:t>
                      </a:r>
                      <a:endParaRPr lang="en-US" sz="18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dk1"/>
                          </a:solidFill>
                          <a:latin typeface="+mn-lt"/>
                          <a:ea typeface="+mn-ea"/>
                          <a:cs typeface="+mn-cs"/>
                        </a:rPr>
                        <a:t>16,501</a:t>
                      </a:r>
                      <a:endParaRPr lang="en-US" sz="18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dk1"/>
                          </a:solidFill>
                          <a:latin typeface="+mn-lt"/>
                          <a:ea typeface="+mn-ea"/>
                          <a:cs typeface="+mn-cs"/>
                        </a:rPr>
                        <a:t>Annually until 7/12/2018</a:t>
                      </a:r>
                      <a:endParaRPr lang="en-US" sz="1800" kern="1200" dirty="0">
                        <a:solidFill>
                          <a:schemeClr val="dk1"/>
                        </a:solidFill>
                        <a:latin typeface="+mn-lt"/>
                        <a:ea typeface="+mn-ea"/>
                        <a:cs typeface="+mn-cs"/>
                      </a:endParaRPr>
                    </a:p>
                  </a:txBody>
                  <a:tcPr/>
                </a:tc>
              </a:tr>
              <a:tr h="603637">
                <a:tc>
                  <a:txBody>
                    <a:bodyPr/>
                    <a:lstStyle/>
                    <a:p>
                      <a:pPr marL="0" algn="ctr" defTabSz="914400" rtl="0" eaLnBrk="1" latinLnBrk="0" hangingPunct="1"/>
                      <a:r>
                        <a:rPr lang="en-US" sz="1800" kern="1200" dirty="0" smtClean="0">
                          <a:solidFill>
                            <a:schemeClr val="dk1"/>
                          </a:solidFill>
                          <a:latin typeface="+mn-lt"/>
                          <a:ea typeface="+mn-ea"/>
                          <a:cs typeface="+mn-cs"/>
                        </a:rPr>
                        <a:t>SWS Loan – Facility Repairs</a:t>
                      </a:r>
                      <a:endParaRPr lang="en-US" sz="1800" kern="1200" dirty="0">
                        <a:solidFill>
                          <a:schemeClr val="dk1"/>
                        </a:solidFill>
                        <a:latin typeface="+mn-lt"/>
                        <a:ea typeface="+mn-ea"/>
                        <a:cs typeface="+mn-cs"/>
                      </a:endParaRPr>
                    </a:p>
                  </a:txBody>
                  <a:tcPr/>
                </a:tc>
                <a:tc>
                  <a:txBody>
                    <a:bodyPr/>
                    <a:lstStyle/>
                    <a:p>
                      <a:pPr marL="0" algn="ctr" defTabSz="914400" rtl="0" eaLnBrk="1" latinLnBrk="0" hangingPunct="1"/>
                      <a:r>
                        <a:rPr lang="en-US" sz="1800" kern="1200" dirty="0" smtClean="0">
                          <a:solidFill>
                            <a:schemeClr val="dk1"/>
                          </a:solidFill>
                          <a:latin typeface="+mn-lt"/>
                          <a:ea typeface="+mn-ea"/>
                          <a:cs typeface="+mn-cs"/>
                        </a:rPr>
                        <a:t>508,820</a:t>
                      </a:r>
                      <a:endParaRPr lang="en-US" sz="18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dk1"/>
                          </a:solidFill>
                          <a:latin typeface="+mn-lt"/>
                          <a:ea typeface="+mn-ea"/>
                          <a:cs typeface="+mn-cs"/>
                        </a:rPr>
                        <a:t>49,624</a:t>
                      </a:r>
                      <a:endParaRPr lang="en-US" sz="18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dk1"/>
                          </a:solidFill>
                          <a:latin typeface="+mn-lt"/>
                          <a:ea typeface="+mn-ea"/>
                          <a:cs typeface="+mn-cs"/>
                        </a:rPr>
                        <a:t>Paid in two annual payments until 10/1/2029</a:t>
                      </a:r>
                      <a:endParaRPr lang="en-US" sz="1800" kern="1200" dirty="0">
                        <a:solidFill>
                          <a:schemeClr val="dk1"/>
                        </a:solidFill>
                        <a:latin typeface="+mn-lt"/>
                        <a:ea typeface="+mn-ea"/>
                        <a:cs typeface="+mn-cs"/>
                      </a:endParaRPr>
                    </a:p>
                  </a:txBody>
                  <a:tcPr/>
                </a:tc>
              </a:tr>
              <a:tr h="603637">
                <a:tc>
                  <a:txBody>
                    <a:bodyPr/>
                    <a:lstStyle/>
                    <a:p>
                      <a:pPr marL="0" algn="ctr" defTabSz="914400" rtl="0" eaLnBrk="1" latinLnBrk="0" hangingPunct="1"/>
                      <a:r>
                        <a:rPr lang="en-US" sz="1800" kern="1200" dirty="0" smtClean="0">
                          <a:solidFill>
                            <a:schemeClr val="dk1"/>
                          </a:solidFill>
                          <a:latin typeface="+mn-lt"/>
                          <a:ea typeface="+mn-ea"/>
                          <a:cs typeface="+mn-cs"/>
                        </a:rPr>
                        <a:t>Capitol One-Energy Efficiency</a:t>
                      </a:r>
                      <a:r>
                        <a:rPr lang="en-US" sz="1800" kern="1200" baseline="0" dirty="0" smtClean="0">
                          <a:solidFill>
                            <a:schemeClr val="dk1"/>
                          </a:solidFill>
                          <a:latin typeface="+mn-lt"/>
                          <a:ea typeface="+mn-ea"/>
                          <a:cs typeface="+mn-cs"/>
                        </a:rPr>
                        <a:t> Supplement</a:t>
                      </a:r>
                      <a:endParaRPr lang="en-US" sz="1800" kern="1200" dirty="0">
                        <a:solidFill>
                          <a:schemeClr val="dk1"/>
                        </a:solidFill>
                        <a:latin typeface="+mn-lt"/>
                        <a:ea typeface="+mn-ea"/>
                        <a:cs typeface="+mn-cs"/>
                      </a:endParaRPr>
                    </a:p>
                  </a:txBody>
                  <a:tcPr/>
                </a:tc>
                <a:tc>
                  <a:txBody>
                    <a:bodyPr/>
                    <a:lstStyle/>
                    <a:p>
                      <a:pPr marL="0" algn="ctr" defTabSz="914400" rtl="0" eaLnBrk="1" latinLnBrk="0" hangingPunct="1"/>
                      <a:r>
                        <a:rPr lang="en-US" sz="1800" kern="1200" dirty="0" smtClean="0">
                          <a:solidFill>
                            <a:schemeClr val="dk1"/>
                          </a:solidFill>
                          <a:latin typeface="+mn-lt"/>
                          <a:ea typeface="+mn-ea"/>
                          <a:cs typeface="+mn-cs"/>
                        </a:rPr>
                        <a:t>759,984</a:t>
                      </a:r>
                      <a:endParaRPr lang="en-US" sz="18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dk1"/>
                          </a:solidFill>
                          <a:latin typeface="+mn-lt"/>
                          <a:ea typeface="+mn-ea"/>
                          <a:cs typeface="+mn-cs"/>
                        </a:rPr>
                        <a:t>18,553</a:t>
                      </a:r>
                      <a:endParaRPr lang="en-US" sz="18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dk1"/>
                          </a:solidFill>
                          <a:latin typeface="+mn-lt"/>
                          <a:ea typeface="+mn-ea"/>
                          <a:cs typeface="+mn-cs"/>
                        </a:rPr>
                        <a:t>Paid</a:t>
                      </a:r>
                      <a:r>
                        <a:rPr lang="en-US" sz="1800" kern="1200" baseline="0" dirty="0" smtClean="0">
                          <a:solidFill>
                            <a:schemeClr val="dk1"/>
                          </a:solidFill>
                          <a:latin typeface="+mn-lt"/>
                          <a:ea typeface="+mn-ea"/>
                          <a:cs typeface="+mn-cs"/>
                        </a:rPr>
                        <a:t> in two annual payments until 4/1/2033</a:t>
                      </a:r>
                      <a:endParaRPr lang="en-US" sz="1800" kern="1200" dirty="0">
                        <a:solidFill>
                          <a:schemeClr val="dk1"/>
                        </a:solidFill>
                        <a:latin typeface="+mn-lt"/>
                        <a:ea typeface="+mn-ea"/>
                        <a:cs typeface="+mn-cs"/>
                      </a:endParaRPr>
                    </a:p>
                  </a:txBody>
                  <a:tcPr anchor="ctr"/>
                </a:tc>
              </a:tr>
              <a:tr h="603637">
                <a:tc>
                  <a:txBody>
                    <a:bodyPr/>
                    <a:lstStyle/>
                    <a:p>
                      <a:pPr marL="0" algn="ctr" defTabSz="914400" rtl="0" eaLnBrk="1" latinLnBrk="0" hangingPunct="1"/>
                      <a:r>
                        <a:rPr lang="en-US" sz="1800" kern="1200" dirty="0" smtClean="0">
                          <a:solidFill>
                            <a:schemeClr val="dk1"/>
                          </a:solidFill>
                          <a:latin typeface="+mn-lt"/>
                          <a:ea typeface="+mn-ea"/>
                          <a:cs typeface="+mn-cs"/>
                        </a:rPr>
                        <a:t>Classroom Portable From PCOE</a:t>
                      </a:r>
                      <a:endParaRPr lang="en-US" sz="1800" kern="1200" dirty="0">
                        <a:solidFill>
                          <a:schemeClr val="dk1"/>
                        </a:solidFill>
                        <a:latin typeface="+mn-lt"/>
                        <a:ea typeface="+mn-ea"/>
                        <a:cs typeface="+mn-cs"/>
                      </a:endParaRPr>
                    </a:p>
                  </a:txBody>
                  <a:tcPr/>
                </a:tc>
                <a:tc>
                  <a:txBody>
                    <a:bodyPr/>
                    <a:lstStyle/>
                    <a:p>
                      <a:pPr marL="0" algn="ctr" defTabSz="914400" rtl="0" eaLnBrk="1" latinLnBrk="0" hangingPunct="1"/>
                      <a:r>
                        <a:rPr lang="en-US" sz="1800" kern="1200" dirty="0" smtClean="0">
                          <a:solidFill>
                            <a:schemeClr val="dk1"/>
                          </a:solidFill>
                          <a:latin typeface="+mn-lt"/>
                          <a:ea typeface="+mn-ea"/>
                          <a:cs typeface="+mn-cs"/>
                        </a:rPr>
                        <a:t>8,200</a:t>
                      </a:r>
                      <a:endParaRPr lang="en-US" sz="1800" kern="1200" dirty="0">
                        <a:solidFill>
                          <a:schemeClr val="dk1"/>
                        </a:solidFill>
                        <a:latin typeface="+mn-lt"/>
                        <a:ea typeface="+mn-ea"/>
                        <a:cs typeface="+mn-cs"/>
                      </a:endParaRPr>
                    </a:p>
                  </a:txBody>
                  <a:tcPr/>
                </a:tc>
                <a:tc>
                  <a:txBody>
                    <a:bodyPr/>
                    <a:lstStyle/>
                    <a:p>
                      <a:pPr marL="0" algn="ctr" defTabSz="914400" rtl="0" eaLnBrk="1" latinLnBrk="0" hangingPunct="1"/>
                      <a:r>
                        <a:rPr lang="en-US" sz="1800" kern="1200" dirty="0" smtClean="0">
                          <a:solidFill>
                            <a:schemeClr val="dk1"/>
                          </a:solidFill>
                          <a:latin typeface="+mn-lt"/>
                          <a:ea typeface="+mn-ea"/>
                          <a:cs typeface="+mn-cs"/>
                        </a:rPr>
                        <a:t>8,200</a:t>
                      </a:r>
                      <a:endParaRPr lang="en-US" sz="1800" kern="1200" dirty="0">
                        <a:solidFill>
                          <a:schemeClr val="dk1"/>
                        </a:solidFill>
                        <a:latin typeface="+mn-lt"/>
                        <a:ea typeface="+mn-ea"/>
                        <a:cs typeface="+mn-cs"/>
                      </a:endParaRPr>
                    </a:p>
                  </a:txBody>
                  <a:tcPr/>
                </a:tc>
                <a:tc>
                  <a:txBody>
                    <a:bodyPr/>
                    <a:lstStyle/>
                    <a:p>
                      <a:pPr marL="0" algn="ctr" defTabSz="914400" rtl="0" eaLnBrk="1" latinLnBrk="0" hangingPunct="1"/>
                      <a:r>
                        <a:rPr lang="en-US" sz="1800" kern="1200" dirty="0" smtClean="0">
                          <a:solidFill>
                            <a:schemeClr val="dk1"/>
                          </a:solidFill>
                          <a:latin typeface="+mn-lt"/>
                          <a:ea typeface="+mn-ea"/>
                          <a:cs typeface="+mn-cs"/>
                        </a:rPr>
                        <a:t>Annually until 2017</a:t>
                      </a:r>
                      <a:endParaRPr lang="en-US" sz="1800" kern="1200" dirty="0">
                        <a:solidFill>
                          <a:schemeClr val="dk1"/>
                        </a:solidFill>
                        <a:latin typeface="+mn-lt"/>
                        <a:ea typeface="+mn-ea"/>
                        <a:cs typeface="+mn-cs"/>
                      </a:endParaRPr>
                    </a:p>
                  </a:txBody>
                  <a:tcPr/>
                </a:tc>
              </a:tr>
              <a:tr h="503031">
                <a:tc>
                  <a:txBody>
                    <a:bodyPr/>
                    <a:lstStyle/>
                    <a:p>
                      <a:pPr marL="0" algn="ctr" defTabSz="914400" rtl="0" eaLnBrk="1" latinLnBrk="0" hangingPunct="1"/>
                      <a:r>
                        <a:rPr lang="en-US" sz="1800" kern="1200" dirty="0" smtClean="0">
                          <a:solidFill>
                            <a:schemeClr val="dk1"/>
                          </a:solidFill>
                          <a:latin typeface="+mn-lt"/>
                          <a:ea typeface="+mn-ea"/>
                          <a:cs typeface="+mn-cs"/>
                        </a:rPr>
                        <a:t>OPEB </a:t>
                      </a:r>
                    </a:p>
                    <a:p>
                      <a:pPr marL="0" algn="ctr" defTabSz="914400" rtl="0" eaLnBrk="1" latinLnBrk="0" hangingPunct="1"/>
                      <a:r>
                        <a:rPr lang="en-US" sz="1100" kern="1200" dirty="0" smtClean="0">
                          <a:solidFill>
                            <a:schemeClr val="dk1"/>
                          </a:solidFill>
                          <a:latin typeface="+mn-lt"/>
                          <a:ea typeface="+mn-ea"/>
                          <a:cs typeface="+mn-cs"/>
                        </a:rPr>
                        <a:t>(Other</a:t>
                      </a:r>
                      <a:r>
                        <a:rPr lang="en-US" sz="1100" kern="1200" baseline="0" dirty="0" smtClean="0">
                          <a:solidFill>
                            <a:schemeClr val="dk1"/>
                          </a:solidFill>
                          <a:latin typeface="+mn-lt"/>
                          <a:ea typeface="+mn-ea"/>
                          <a:cs typeface="+mn-cs"/>
                        </a:rPr>
                        <a:t> Post Employment Benefits)</a:t>
                      </a:r>
                      <a:endParaRPr lang="en-US" sz="1200" kern="1200" dirty="0">
                        <a:solidFill>
                          <a:schemeClr val="dk1"/>
                        </a:solidFill>
                        <a:latin typeface="+mn-lt"/>
                        <a:ea typeface="+mn-ea"/>
                        <a:cs typeface="+mn-cs"/>
                      </a:endParaRPr>
                    </a:p>
                  </a:txBody>
                  <a:tcPr/>
                </a:tc>
                <a:tc>
                  <a:txBody>
                    <a:bodyPr/>
                    <a:lstStyle/>
                    <a:p>
                      <a:pPr marL="0" algn="ctr" defTabSz="914400" rtl="0" eaLnBrk="1" latinLnBrk="0" hangingPunct="1"/>
                      <a:r>
                        <a:rPr lang="en-US" sz="1800" kern="1200" dirty="0" smtClean="0">
                          <a:solidFill>
                            <a:schemeClr val="dk1"/>
                          </a:solidFill>
                          <a:latin typeface="+mn-lt"/>
                          <a:ea typeface="+mn-ea"/>
                          <a:cs typeface="+mn-cs"/>
                        </a:rPr>
                        <a:t>36,336</a:t>
                      </a:r>
                      <a:endParaRPr lang="en-US" sz="1800" kern="1200" dirty="0">
                        <a:solidFill>
                          <a:schemeClr val="dk1"/>
                        </a:solidFill>
                        <a:latin typeface="+mn-lt"/>
                        <a:ea typeface="+mn-ea"/>
                        <a:cs typeface="+mn-cs"/>
                      </a:endParaRPr>
                    </a:p>
                  </a:txBody>
                  <a:tcPr/>
                </a:tc>
                <a:tc>
                  <a:txBody>
                    <a:bodyPr/>
                    <a:lstStyle/>
                    <a:p>
                      <a:pPr marL="0" algn="ctr" defTabSz="914400" rtl="0" eaLnBrk="1" latinLnBrk="0" hangingPunct="1"/>
                      <a:r>
                        <a:rPr lang="en-US" sz="1800" kern="1200" dirty="0" smtClean="0">
                          <a:solidFill>
                            <a:schemeClr val="dk1"/>
                          </a:solidFill>
                          <a:latin typeface="+mn-lt"/>
                          <a:ea typeface="+mn-ea"/>
                          <a:cs typeface="+mn-cs"/>
                        </a:rPr>
                        <a:t>9,084</a:t>
                      </a:r>
                      <a:endParaRPr lang="en-US" sz="1800" kern="1200" dirty="0">
                        <a:solidFill>
                          <a:schemeClr val="dk1"/>
                        </a:solidFill>
                        <a:latin typeface="+mn-lt"/>
                        <a:ea typeface="+mn-ea"/>
                        <a:cs typeface="+mn-cs"/>
                      </a:endParaRPr>
                    </a:p>
                  </a:txBody>
                  <a:tcPr/>
                </a:tc>
                <a:tc>
                  <a:txBody>
                    <a:bodyPr/>
                    <a:lstStyle/>
                    <a:p>
                      <a:pPr marL="0" algn="ctr" defTabSz="914400" rtl="0" eaLnBrk="1" latinLnBrk="0" hangingPunct="1"/>
                      <a:r>
                        <a:rPr lang="en-US" sz="1200" kern="1200" dirty="0" smtClean="0">
                          <a:solidFill>
                            <a:schemeClr val="dk1"/>
                          </a:solidFill>
                          <a:latin typeface="+mn-lt"/>
                          <a:ea typeface="+mn-ea"/>
                          <a:cs typeface="+mn-cs"/>
                        </a:rPr>
                        <a:t>Could</a:t>
                      </a:r>
                      <a:r>
                        <a:rPr lang="en-US" sz="1200" kern="1200" baseline="0" dirty="0" smtClean="0">
                          <a:solidFill>
                            <a:schemeClr val="dk1"/>
                          </a:solidFill>
                          <a:latin typeface="+mn-lt"/>
                          <a:ea typeface="+mn-ea"/>
                          <a:cs typeface="+mn-cs"/>
                        </a:rPr>
                        <a:t> increase with additional retirements</a:t>
                      </a:r>
                      <a:endParaRPr lang="en-US" sz="1200" kern="1200" dirty="0">
                        <a:solidFill>
                          <a:schemeClr val="dk1"/>
                        </a:solidFill>
                        <a:latin typeface="+mn-lt"/>
                        <a:ea typeface="+mn-ea"/>
                        <a:cs typeface="+mn-cs"/>
                      </a:endParaRPr>
                    </a:p>
                  </a:txBody>
                  <a:tcPr/>
                </a:tc>
              </a:tr>
              <a:tr h="349726">
                <a:tc>
                  <a:txBody>
                    <a:bodyPr/>
                    <a:lstStyle/>
                    <a:p>
                      <a:pPr marL="0" algn="ctr" defTabSz="914400" rtl="0" eaLnBrk="1" latinLnBrk="0" hangingPunct="1"/>
                      <a:r>
                        <a:rPr lang="en-US" sz="1800" kern="1200" dirty="0" smtClean="0">
                          <a:solidFill>
                            <a:schemeClr val="dk1"/>
                          </a:solidFill>
                          <a:latin typeface="+mn-lt"/>
                          <a:ea typeface="+mn-ea"/>
                          <a:cs typeface="+mn-cs"/>
                        </a:rPr>
                        <a:t>Total</a:t>
                      </a:r>
                      <a:endParaRPr lang="en-US" sz="1800" kern="1200" dirty="0">
                        <a:solidFill>
                          <a:schemeClr val="dk1"/>
                        </a:solidFill>
                        <a:latin typeface="+mn-lt"/>
                        <a:ea typeface="+mn-ea"/>
                        <a:cs typeface="+mn-cs"/>
                      </a:endParaRPr>
                    </a:p>
                  </a:txBody>
                  <a:tcPr/>
                </a:tc>
                <a:tc>
                  <a:txBody>
                    <a:bodyPr/>
                    <a:lstStyle/>
                    <a:p>
                      <a:pPr marL="0" algn="ctr" defTabSz="914400" rtl="0" eaLnBrk="1" latinLnBrk="0" hangingPunct="1"/>
                      <a:r>
                        <a:rPr lang="en-US" sz="1800" kern="1200" dirty="0" smtClean="0">
                          <a:solidFill>
                            <a:schemeClr val="dk1"/>
                          </a:solidFill>
                          <a:latin typeface="+mn-lt"/>
                          <a:ea typeface="+mn-ea"/>
                          <a:cs typeface="+mn-cs"/>
                        </a:rPr>
                        <a:t>1,537,422</a:t>
                      </a:r>
                      <a:endParaRPr lang="en-US" sz="1800" kern="1200" dirty="0">
                        <a:solidFill>
                          <a:schemeClr val="dk1"/>
                        </a:solidFill>
                        <a:latin typeface="+mn-lt"/>
                        <a:ea typeface="+mn-ea"/>
                        <a:cs typeface="+mn-cs"/>
                      </a:endParaRPr>
                    </a:p>
                  </a:txBody>
                  <a:tcPr/>
                </a:tc>
                <a:tc>
                  <a:txBody>
                    <a:bodyPr/>
                    <a:lstStyle/>
                    <a:p>
                      <a:pPr marL="0" algn="ctr" defTabSz="914400" rtl="0" eaLnBrk="1" latinLnBrk="0" hangingPunct="1"/>
                      <a:r>
                        <a:rPr lang="en-US" sz="1800" kern="1200" dirty="0" smtClean="0">
                          <a:solidFill>
                            <a:schemeClr val="dk1"/>
                          </a:solidFill>
                          <a:latin typeface="+mn-lt"/>
                          <a:ea typeface="+mn-ea"/>
                          <a:cs typeface="+mn-cs"/>
                        </a:rPr>
                        <a:t>193,324</a:t>
                      </a:r>
                      <a:endParaRPr lang="en-US" sz="1800" kern="1200" dirty="0">
                        <a:solidFill>
                          <a:schemeClr val="dk1"/>
                        </a:solidFill>
                        <a:latin typeface="+mn-lt"/>
                        <a:ea typeface="+mn-ea"/>
                        <a:cs typeface="+mn-cs"/>
                      </a:endParaRPr>
                    </a:p>
                  </a:txBody>
                  <a:tcPr/>
                </a:tc>
                <a:tc>
                  <a:txBody>
                    <a:bodyPr/>
                    <a:lstStyle/>
                    <a:p>
                      <a:pPr marL="0" algn="ctr" defTabSz="914400" rtl="0" eaLnBrk="1" latinLnBrk="0" hangingPunct="1"/>
                      <a:endParaRPr lang="en-US" sz="1800" kern="1200" dirty="0">
                        <a:solidFill>
                          <a:schemeClr val="dk1"/>
                        </a:solidFill>
                        <a:latin typeface="+mn-lt"/>
                        <a:ea typeface="+mn-ea"/>
                        <a:cs typeface="+mn-cs"/>
                      </a:endParaRPr>
                    </a:p>
                  </a:txBody>
                  <a:tcPr/>
                </a:tc>
              </a:tr>
            </a:tbl>
          </a:graphicData>
        </a:graphic>
      </p:graphicFrame>
    </p:spTree>
    <p:extLst>
      <p:ext uri="{BB962C8B-B14F-4D97-AF65-F5344CB8AC3E}">
        <p14:creationId xmlns:p14="http://schemas.microsoft.com/office/powerpoint/2010/main" val="41603031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7666" y="326973"/>
            <a:ext cx="9372600" cy="1200416"/>
          </a:xfrm>
        </p:spPr>
        <p:txBody>
          <a:bodyPr>
            <a:normAutofit fontScale="90000"/>
          </a:bodyPr>
          <a:lstStyle/>
          <a:p>
            <a:pPr algn="ctr"/>
            <a:r>
              <a:rPr lang="en-US" sz="4400" b="1" dirty="0">
                <a:solidFill>
                  <a:schemeClr val="tx2"/>
                </a:solidFill>
                <a:latin typeface="+mn-lt"/>
              </a:rPr>
              <a:t>Multi Year </a:t>
            </a:r>
            <a:r>
              <a:rPr lang="en-US" sz="4400" b="1" dirty="0" smtClean="0">
                <a:solidFill>
                  <a:schemeClr val="tx2"/>
                </a:solidFill>
                <a:latin typeface="+mn-lt"/>
              </a:rPr>
              <a:t>NESD </a:t>
            </a:r>
            <a:r>
              <a:rPr lang="en-US" sz="4400" b="1" dirty="0">
                <a:solidFill>
                  <a:schemeClr val="tx2"/>
                </a:solidFill>
                <a:latin typeface="+mn-lt"/>
              </a:rPr>
              <a:t>Long Term Debt </a:t>
            </a:r>
            <a:r>
              <a:rPr lang="en-US" sz="4400" b="1" dirty="0" smtClean="0">
                <a:solidFill>
                  <a:schemeClr val="tx2"/>
                </a:solidFill>
                <a:latin typeface="+mn-lt"/>
              </a:rPr>
              <a:t/>
            </a:r>
            <a:br>
              <a:rPr lang="en-US" sz="4400" b="1" dirty="0" smtClean="0">
                <a:solidFill>
                  <a:schemeClr val="tx2"/>
                </a:solidFill>
                <a:latin typeface="+mn-lt"/>
              </a:rPr>
            </a:br>
            <a:r>
              <a:rPr lang="en-US" sz="4400" b="1" dirty="0" smtClean="0">
                <a:solidFill>
                  <a:schemeClr val="tx2"/>
                </a:solidFill>
                <a:latin typeface="+mn-lt"/>
              </a:rPr>
              <a:t>Annual Payments</a:t>
            </a:r>
            <a:br>
              <a:rPr lang="en-US" sz="4400" b="1" dirty="0" smtClean="0">
                <a:solidFill>
                  <a:schemeClr val="tx2"/>
                </a:solidFill>
                <a:latin typeface="+mn-lt"/>
              </a:rPr>
            </a:br>
            <a:r>
              <a:rPr lang="en-US" sz="4400" dirty="0">
                <a:solidFill>
                  <a:schemeClr val="tx2"/>
                </a:solidFill>
                <a:latin typeface="Bodoni MT" panose="02070603080606020203" pitchFamily="18" charset="0"/>
              </a:rPr>
              <a:t/>
            </a:r>
            <a:br>
              <a:rPr lang="en-US" sz="4400" dirty="0">
                <a:solidFill>
                  <a:schemeClr val="tx2"/>
                </a:solidFill>
                <a:latin typeface="Bodoni MT" panose="02070603080606020203" pitchFamily="18" charset="0"/>
              </a:rPr>
            </a:br>
            <a:r>
              <a:rPr lang="en-US" sz="4400" dirty="0" smtClean="0">
                <a:solidFill>
                  <a:schemeClr val="tx2"/>
                </a:solidFill>
                <a:latin typeface="Bodoni MT" panose="02070603080606020203" pitchFamily="18" charset="0"/>
              </a:rPr>
              <a:t/>
            </a:r>
            <a:br>
              <a:rPr lang="en-US" sz="4400" dirty="0" smtClean="0">
                <a:solidFill>
                  <a:schemeClr val="tx2"/>
                </a:solidFill>
                <a:latin typeface="Bodoni MT" panose="02070603080606020203" pitchFamily="18" charset="0"/>
              </a:rPr>
            </a:br>
            <a:r>
              <a:rPr lang="en-US" sz="3200" dirty="0">
                <a:solidFill>
                  <a:schemeClr val="tx2"/>
                </a:solidFill>
              </a:rPr>
              <a:t/>
            </a:r>
            <a:br>
              <a:rPr lang="en-US" sz="3200" dirty="0">
                <a:solidFill>
                  <a:schemeClr val="tx2"/>
                </a:solidFill>
              </a:rPr>
            </a:br>
            <a:endParaRPr lang="en-US" dirty="0"/>
          </a:p>
        </p:txBody>
      </p:sp>
      <p:sp>
        <p:nvSpPr>
          <p:cNvPr id="6" name="Date Placeholder 5"/>
          <p:cNvSpPr>
            <a:spLocks noGrp="1"/>
          </p:cNvSpPr>
          <p:nvPr>
            <p:ph type="dt" sz="half" idx="10"/>
          </p:nvPr>
        </p:nvSpPr>
        <p:spPr/>
        <p:txBody>
          <a:bodyPr/>
          <a:lstStyle/>
          <a:p>
            <a:r>
              <a:rPr lang="en-US" dirty="0" smtClean="0"/>
              <a:t>9/13/2017</a:t>
            </a:r>
            <a:endParaRPr lang="en-US" dirty="0"/>
          </a:p>
        </p:txBody>
      </p:sp>
      <p:sp>
        <p:nvSpPr>
          <p:cNvPr id="3" name="Footer Placeholder 2"/>
          <p:cNvSpPr>
            <a:spLocks noGrp="1"/>
          </p:cNvSpPr>
          <p:nvPr>
            <p:ph type="ftr" sz="quarter" idx="11"/>
          </p:nvPr>
        </p:nvSpPr>
        <p:spPr>
          <a:xfrm>
            <a:off x="1333780" y="6492875"/>
            <a:ext cx="7619999" cy="365125"/>
          </a:xfrm>
        </p:spPr>
        <p:txBody>
          <a:bodyPr/>
          <a:lstStyle/>
          <a:p>
            <a:r>
              <a:rPr lang="en-US" dirty="0" smtClean="0"/>
              <a:t>2016/2017 Unaudited Actuals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691429370"/>
              </p:ext>
            </p:extLst>
          </p:nvPr>
        </p:nvGraphicFramePr>
        <p:xfrm>
          <a:off x="1333780" y="1623965"/>
          <a:ext cx="10095724" cy="5135880"/>
        </p:xfrm>
        <a:graphic>
          <a:graphicData uri="http://schemas.openxmlformats.org/drawingml/2006/table">
            <a:tbl>
              <a:tblPr firstRow="1" bandRow="1">
                <a:tableStyleId>{B301B821-A1FF-4177-AEE7-76D212191A09}</a:tableStyleId>
              </a:tblPr>
              <a:tblGrid>
                <a:gridCol w="2523931"/>
                <a:gridCol w="2481610"/>
                <a:gridCol w="2566252"/>
                <a:gridCol w="2523931"/>
              </a:tblGrid>
              <a:tr h="370840">
                <a:tc>
                  <a:txBody>
                    <a:bodyPr/>
                    <a:lstStyle/>
                    <a:p>
                      <a:endParaRPr lang="en-US" dirty="0"/>
                    </a:p>
                  </a:txBody>
                  <a:tcPr>
                    <a:solidFill>
                      <a:schemeClr val="accent2">
                        <a:lumMod val="60000"/>
                        <a:lumOff val="40000"/>
                      </a:schemeClr>
                    </a:solidFill>
                  </a:tcPr>
                </a:tc>
                <a:tc>
                  <a:txBody>
                    <a:bodyPr/>
                    <a:lstStyle/>
                    <a:p>
                      <a:pPr marL="0" algn="ctr" defTabSz="914400" rtl="0" eaLnBrk="1" latinLnBrk="0" hangingPunct="1"/>
                      <a:r>
                        <a:rPr lang="en-US" sz="1800" kern="1200" dirty="0" smtClean="0">
                          <a:solidFill>
                            <a:schemeClr val="dk1"/>
                          </a:solidFill>
                          <a:latin typeface="+mn-lt"/>
                          <a:ea typeface="+mn-ea"/>
                          <a:cs typeface="+mn-cs"/>
                        </a:rPr>
                        <a:t>2016/2017</a:t>
                      </a:r>
                      <a:endParaRPr lang="en-US" sz="1800" kern="1200" dirty="0">
                        <a:solidFill>
                          <a:schemeClr val="dk1"/>
                        </a:solidFill>
                        <a:latin typeface="+mn-lt"/>
                        <a:ea typeface="+mn-ea"/>
                        <a:cs typeface="+mn-cs"/>
                      </a:endParaRPr>
                    </a:p>
                  </a:txBody>
                  <a:tcPr>
                    <a:solidFill>
                      <a:schemeClr val="accent2">
                        <a:lumMod val="60000"/>
                        <a:lumOff val="40000"/>
                      </a:schemeClr>
                    </a:solidFill>
                  </a:tcPr>
                </a:tc>
                <a:tc>
                  <a:txBody>
                    <a:bodyPr/>
                    <a:lstStyle/>
                    <a:p>
                      <a:pPr marL="0" algn="ctr" defTabSz="914400" rtl="0" eaLnBrk="1" latinLnBrk="0" hangingPunct="1"/>
                      <a:r>
                        <a:rPr lang="en-US" sz="1800" kern="1200" dirty="0" smtClean="0">
                          <a:solidFill>
                            <a:schemeClr val="dk1"/>
                          </a:solidFill>
                          <a:latin typeface="+mn-lt"/>
                          <a:ea typeface="+mn-ea"/>
                          <a:cs typeface="+mn-cs"/>
                        </a:rPr>
                        <a:t>2017/2018</a:t>
                      </a:r>
                      <a:endParaRPr lang="en-US" sz="1800" kern="1200" dirty="0">
                        <a:solidFill>
                          <a:schemeClr val="dk1"/>
                        </a:solidFill>
                        <a:latin typeface="+mn-lt"/>
                        <a:ea typeface="+mn-ea"/>
                        <a:cs typeface="+mn-cs"/>
                      </a:endParaRPr>
                    </a:p>
                  </a:txBody>
                  <a:tcPr>
                    <a:solidFill>
                      <a:schemeClr val="accent2">
                        <a:lumMod val="60000"/>
                        <a:lumOff val="40000"/>
                      </a:schemeClr>
                    </a:solidFill>
                  </a:tcPr>
                </a:tc>
                <a:tc>
                  <a:txBody>
                    <a:bodyPr/>
                    <a:lstStyle/>
                    <a:p>
                      <a:pPr marL="0" algn="ctr" defTabSz="914400" rtl="0" eaLnBrk="1" latinLnBrk="0" hangingPunct="1"/>
                      <a:r>
                        <a:rPr lang="en-US" sz="1800" kern="1200" dirty="0" smtClean="0">
                          <a:solidFill>
                            <a:schemeClr val="dk1"/>
                          </a:solidFill>
                          <a:latin typeface="+mn-lt"/>
                          <a:ea typeface="+mn-ea"/>
                          <a:cs typeface="+mn-cs"/>
                        </a:rPr>
                        <a:t>2018/2019</a:t>
                      </a:r>
                      <a:endParaRPr lang="en-US" sz="1800" kern="1200" dirty="0">
                        <a:solidFill>
                          <a:schemeClr val="dk1"/>
                        </a:solidFill>
                        <a:latin typeface="+mn-lt"/>
                        <a:ea typeface="+mn-ea"/>
                        <a:cs typeface="+mn-cs"/>
                      </a:endParaRPr>
                    </a:p>
                  </a:txBody>
                  <a:tcPr>
                    <a:solidFill>
                      <a:schemeClr val="accent2">
                        <a:lumMod val="60000"/>
                        <a:lumOff val="40000"/>
                      </a:schemeClr>
                    </a:solidFill>
                  </a:tcPr>
                </a:tc>
              </a:tr>
              <a:tr h="370840">
                <a:tc>
                  <a:txBody>
                    <a:bodyPr/>
                    <a:lstStyle/>
                    <a:p>
                      <a:pPr marL="0" algn="ctr" defTabSz="914400" rtl="0" eaLnBrk="1" latinLnBrk="0" hangingPunct="1"/>
                      <a:r>
                        <a:rPr lang="en-US" sz="1800" kern="1200" dirty="0" smtClean="0">
                          <a:solidFill>
                            <a:schemeClr val="dk1"/>
                          </a:solidFill>
                          <a:latin typeface="+mn-lt"/>
                          <a:ea typeface="+mn-ea"/>
                          <a:cs typeface="+mn-cs"/>
                        </a:rPr>
                        <a:t>Apple Lease</a:t>
                      </a:r>
                      <a:endParaRPr lang="en-US" sz="1800" kern="1200" dirty="0">
                        <a:solidFill>
                          <a:schemeClr val="dk1"/>
                        </a:solidFill>
                        <a:latin typeface="+mn-lt"/>
                        <a:ea typeface="+mn-ea"/>
                        <a:cs typeface="+mn-cs"/>
                      </a:endParaRPr>
                    </a:p>
                  </a:txBody>
                  <a:tcPr/>
                </a:tc>
                <a:tc>
                  <a:txBody>
                    <a:bodyPr/>
                    <a:lstStyle/>
                    <a:p>
                      <a:pPr marL="0" algn="ctr" defTabSz="914400" rtl="0" eaLnBrk="1" latinLnBrk="0" hangingPunct="1"/>
                      <a:r>
                        <a:rPr lang="en-US" sz="1800" kern="1200" dirty="0" smtClean="0">
                          <a:solidFill>
                            <a:schemeClr val="dk1"/>
                          </a:solidFill>
                          <a:latin typeface="+mn-lt"/>
                          <a:ea typeface="+mn-ea"/>
                          <a:cs typeface="+mn-cs"/>
                        </a:rPr>
                        <a:t>91,362</a:t>
                      </a:r>
                      <a:endParaRPr lang="en-US" sz="18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dk1"/>
                          </a:solidFill>
                          <a:latin typeface="+mn-lt"/>
                          <a:ea typeface="+mn-ea"/>
                          <a:cs typeface="+mn-cs"/>
                        </a:rPr>
                        <a:t>91,362*</a:t>
                      </a:r>
                      <a:endParaRPr lang="en-US" sz="18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dk1"/>
                          </a:solidFill>
                          <a:latin typeface="+mn-lt"/>
                          <a:ea typeface="+mn-ea"/>
                          <a:cs typeface="+mn-cs"/>
                        </a:rPr>
                        <a:t>0</a:t>
                      </a:r>
                      <a:endParaRPr lang="en-US" sz="1800" kern="1200" dirty="0">
                        <a:solidFill>
                          <a:schemeClr val="dk1"/>
                        </a:solidFill>
                        <a:latin typeface="+mn-lt"/>
                        <a:ea typeface="+mn-ea"/>
                        <a:cs typeface="+mn-cs"/>
                      </a:endParaRPr>
                    </a:p>
                  </a:txBody>
                  <a:tcPr anchor="ctr"/>
                </a:tc>
              </a:tr>
              <a:tr h="370840">
                <a:tc>
                  <a:txBody>
                    <a:bodyPr/>
                    <a:lstStyle/>
                    <a:p>
                      <a:pPr marL="0" algn="ctr" defTabSz="914400" rtl="0" eaLnBrk="1" latinLnBrk="0" hangingPunct="1"/>
                      <a:r>
                        <a:rPr lang="en-US" sz="1800" kern="1200" dirty="0" smtClean="0">
                          <a:solidFill>
                            <a:schemeClr val="dk1"/>
                          </a:solidFill>
                          <a:latin typeface="+mn-lt"/>
                          <a:ea typeface="+mn-ea"/>
                          <a:cs typeface="+mn-cs"/>
                        </a:rPr>
                        <a:t>New Portable – NES/NCS</a:t>
                      </a:r>
                      <a:endParaRPr lang="en-US" sz="1800" kern="1200" dirty="0">
                        <a:solidFill>
                          <a:schemeClr val="dk1"/>
                        </a:solidFill>
                        <a:latin typeface="+mn-lt"/>
                        <a:ea typeface="+mn-ea"/>
                        <a:cs typeface="+mn-cs"/>
                      </a:endParaRPr>
                    </a:p>
                  </a:txBody>
                  <a:tcPr/>
                </a:tc>
                <a:tc>
                  <a:txBody>
                    <a:bodyPr/>
                    <a:lstStyle/>
                    <a:p>
                      <a:pPr marL="0" algn="ctr" defTabSz="914400" rtl="0" eaLnBrk="1" latinLnBrk="0" hangingPunct="1"/>
                      <a:r>
                        <a:rPr lang="en-US" sz="1800" kern="1200" dirty="0" smtClean="0">
                          <a:solidFill>
                            <a:schemeClr val="dk1"/>
                          </a:solidFill>
                          <a:latin typeface="+mn-lt"/>
                          <a:ea typeface="+mn-ea"/>
                          <a:cs typeface="+mn-cs"/>
                        </a:rPr>
                        <a:t>16,501</a:t>
                      </a:r>
                      <a:endParaRPr lang="en-US" sz="18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dk1"/>
                          </a:solidFill>
                          <a:latin typeface="+mn-lt"/>
                          <a:ea typeface="+mn-ea"/>
                          <a:cs typeface="+mn-cs"/>
                        </a:rPr>
                        <a:t>16,501</a:t>
                      </a:r>
                      <a:endParaRPr lang="en-US" sz="18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dk1"/>
                          </a:solidFill>
                          <a:latin typeface="+mn-lt"/>
                          <a:ea typeface="+mn-ea"/>
                          <a:cs typeface="+mn-cs"/>
                        </a:rPr>
                        <a:t>16,501</a:t>
                      </a:r>
                      <a:endParaRPr lang="en-US" sz="1800" kern="1200" dirty="0">
                        <a:solidFill>
                          <a:schemeClr val="dk1"/>
                        </a:solidFill>
                        <a:latin typeface="+mn-lt"/>
                        <a:ea typeface="+mn-ea"/>
                        <a:cs typeface="+mn-cs"/>
                      </a:endParaRPr>
                    </a:p>
                  </a:txBody>
                  <a:tcPr anchor="ctr"/>
                </a:tc>
              </a:tr>
              <a:tr h="370840">
                <a:tc>
                  <a:txBody>
                    <a:bodyPr/>
                    <a:lstStyle/>
                    <a:p>
                      <a:pPr marL="0" algn="ctr" defTabSz="914400" rtl="0" eaLnBrk="1" latinLnBrk="0" hangingPunct="1"/>
                      <a:r>
                        <a:rPr lang="en-US" sz="1800" kern="1200" dirty="0" smtClean="0">
                          <a:solidFill>
                            <a:schemeClr val="dk1"/>
                          </a:solidFill>
                          <a:latin typeface="+mn-lt"/>
                          <a:ea typeface="+mn-ea"/>
                          <a:cs typeface="+mn-cs"/>
                        </a:rPr>
                        <a:t>SWS Loan – Facility Repairs</a:t>
                      </a:r>
                      <a:endParaRPr lang="en-US" sz="1800" kern="1200" dirty="0">
                        <a:solidFill>
                          <a:schemeClr val="dk1"/>
                        </a:solidFill>
                        <a:latin typeface="+mn-lt"/>
                        <a:ea typeface="+mn-ea"/>
                        <a:cs typeface="+mn-cs"/>
                      </a:endParaRPr>
                    </a:p>
                  </a:txBody>
                  <a:tcPr/>
                </a:tc>
                <a:tc>
                  <a:txBody>
                    <a:bodyPr/>
                    <a:lstStyle/>
                    <a:p>
                      <a:pPr marL="0" algn="ctr" defTabSz="914400" rtl="0" eaLnBrk="1" latinLnBrk="0" hangingPunct="1"/>
                      <a:r>
                        <a:rPr lang="en-US" sz="1800" kern="1200" dirty="0" smtClean="0">
                          <a:solidFill>
                            <a:schemeClr val="dk1"/>
                          </a:solidFill>
                          <a:latin typeface="+mn-lt"/>
                          <a:ea typeface="+mn-ea"/>
                          <a:cs typeface="+mn-cs"/>
                        </a:rPr>
                        <a:t>49,624</a:t>
                      </a:r>
                      <a:endParaRPr lang="en-US" sz="18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dk1"/>
                          </a:solidFill>
                          <a:latin typeface="+mn-lt"/>
                          <a:ea typeface="+mn-ea"/>
                          <a:cs typeface="+mn-cs"/>
                        </a:rPr>
                        <a:t>49,624</a:t>
                      </a:r>
                      <a:endParaRPr lang="en-US" sz="18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dk1"/>
                          </a:solidFill>
                          <a:latin typeface="+mn-lt"/>
                          <a:ea typeface="+mn-ea"/>
                          <a:cs typeface="+mn-cs"/>
                        </a:rPr>
                        <a:t>49,627</a:t>
                      </a:r>
                      <a:endParaRPr lang="en-US" sz="1800" kern="1200" dirty="0">
                        <a:solidFill>
                          <a:schemeClr val="dk1"/>
                        </a:solidFill>
                        <a:latin typeface="+mn-lt"/>
                        <a:ea typeface="+mn-ea"/>
                        <a:cs typeface="+mn-cs"/>
                      </a:endParaRPr>
                    </a:p>
                  </a:txBody>
                  <a:tcPr anchor="ctr"/>
                </a:tc>
              </a:tr>
              <a:tr h="370840">
                <a:tc>
                  <a:txBody>
                    <a:bodyPr/>
                    <a:lstStyle/>
                    <a:p>
                      <a:pPr marL="0" algn="ctr" defTabSz="914400" rtl="0" eaLnBrk="1" latinLnBrk="0" hangingPunct="1"/>
                      <a:r>
                        <a:rPr lang="en-US" sz="1800" kern="1200" dirty="0" smtClean="0">
                          <a:solidFill>
                            <a:schemeClr val="dk1"/>
                          </a:solidFill>
                          <a:latin typeface="+mn-lt"/>
                          <a:ea typeface="+mn-ea"/>
                          <a:cs typeface="+mn-cs"/>
                        </a:rPr>
                        <a:t>Capital One – Energy Efficiency Supplement </a:t>
                      </a:r>
                      <a:endParaRPr lang="en-US" sz="1800" kern="1200" dirty="0">
                        <a:solidFill>
                          <a:schemeClr val="dk1"/>
                        </a:solidFill>
                        <a:latin typeface="+mn-lt"/>
                        <a:ea typeface="+mn-ea"/>
                        <a:cs typeface="+mn-cs"/>
                      </a:endParaRPr>
                    </a:p>
                  </a:txBody>
                  <a:tcPr/>
                </a:tc>
                <a:tc>
                  <a:txBody>
                    <a:bodyPr/>
                    <a:lstStyle/>
                    <a:p>
                      <a:pPr marL="0" algn="ctr" defTabSz="914400" rtl="0" eaLnBrk="1" latinLnBrk="0" hangingPunct="1"/>
                      <a:r>
                        <a:rPr lang="en-US" sz="1800" kern="1200" dirty="0" smtClean="0">
                          <a:solidFill>
                            <a:schemeClr val="dk1"/>
                          </a:solidFill>
                          <a:latin typeface="+mn-lt"/>
                          <a:ea typeface="+mn-ea"/>
                          <a:cs typeface="+mn-cs"/>
                        </a:rPr>
                        <a:t>18,553</a:t>
                      </a:r>
                    </a:p>
                  </a:txBody>
                  <a:tcPr anchor="ctr"/>
                </a:tc>
                <a:tc>
                  <a:txBody>
                    <a:bodyPr/>
                    <a:lstStyle/>
                    <a:p>
                      <a:pPr marL="0" algn="ctr" defTabSz="914400" rtl="0" eaLnBrk="1" latinLnBrk="0" hangingPunct="1"/>
                      <a:r>
                        <a:rPr lang="en-US" sz="1800" kern="1200" dirty="0" smtClean="0">
                          <a:solidFill>
                            <a:schemeClr val="dk1"/>
                          </a:solidFill>
                          <a:latin typeface="+mn-lt"/>
                          <a:ea typeface="+mn-ea"/>
                          <a:cs typeface="+mn-cs"/>
                        </a:rPr>
                        <a:t>68,155</a:t>
                      </a:r>
                      <a:endParaRPr lang="en-US" sz="18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dk1"/>
                          </a:solidFill>
                          <a:latin typeface="+mn-lt"/>
                          <a:ea typeface="+mn-ea"/>
                          <a:cs typeface="+mn-cs"/>
                        </a:rPr>
                        <a:t>46,149</a:t>
                      </a:r>
                      <a:endParaRPr lang="en-US" sz="1800" kern="1200" dirty="0">
                        <a:solidFill>
                          <a:schemeClr val="dk1"/>
                        </a:solidFill>
                        <a:latin typeface="+mn-lt"/>
                        <a:ea typeface="+mn-ea"/>
                        <a:cs typeface="+mn-cs"/>
                      </a:endParaRPr>
                    </a:p>
                  </a:txBody>
                  <a:tcPr anchor="ctr"/>
                </a:tc>
              </a:tr>
              <a:tr h="370840">
                <a:tc>
                  <a:txBody>
                    <a:bodyPr/>
                    <a:lstStyle/>
                    <a:p>
                      <a:pPr marL="0" algn="ctr" defTabSz="914400" rtl="0" eaLnBrk="1" latinLnBrk="0" hangingPunct="1"/>
                      <a:r>
                        <a:rPr lang="en-US" sz="1800" kern="1200" dirty="0" smtClean="0">
                          <a:solidFill>
                            <a:schemeClr val="dk1"/>
                          </a:solidFill>
                          <a:latin typeface="+mn-lt"/>
                          <a:ea typeface="+mn-ea"/>
                          <a:cs typeface="+mn-cs"/>
                        </a:rPr>
                        <a:t>Placer County Treasury</a:t>
                      </a:r>
                      <a:endParaRPr lang="en-US" sz="1800" kern="1200" dirty="0">
                        <a:solidFill>
                          <a:schemeClr val="dk1"/>
                        </a:solidFill>
                        <a:latin typeface="+mn-lt"/>
                        <a:ea typeface="+mn-ea"/>
                        <a:cs typeface="+mn-cs"/>
                      </a:endParaRPr>
                    </a:p>
                  </a:txBody>
                  <a:tcPr/>
                </a:tc>
                <a:tc>
                  <a:txBody>
                    <a:bodyPr/>
                    <a:lstStyle/>
                    <a:p>
                      <a:pPr marL="0" algn="ctr" defTabSz="914400" rtl="0" eaLnBrk="1" latinLnBrk="0" hangingPunct="1"/>
                      <a:r>
                        <a:rPr lang="en-US" sz="1800" kern="1200" dirty="0" smtClean="0">
                          <a:solidFill>
                            <a:schemeClr val="dk1"/>
                          </a:solidFill>
                          <a:latin typeface="+mn-lt"/>
                          <a:ea typeface="+mn-ea"/>
                          <a:cs typeface="+mn-cs"/>
                        </a:rPr>
                        <a:t>0</a:t>
                      </a:r>
                    </a:p>
                  </a:txBody>
                  <a:tcPr anchor="ctr"/>
                </a:tc>
                <a:tc>
                  <a:txBody>
                    <a:bodyPr/>
                    <a:lstStyle/>
                    <a:p>
                      <a:pPr marL="0" algn="ctr" defTabSz="914400" rtl="0" eaLnBrk="1" latinLnBrk="0" hangingPunct="1"/>
                      <a:r>
                        <a:rPr lang="en-US" sz="1800" kern="1200" dirty="0" smtClean="0">
                          <a:solidFill>
                            <a:schemeClr val="dk1"/>
                          </a:solidFill>
                          <a:latin typeface="+mn-lt"/>
                          <a:ea typeface="+mn-ea"/>
                          <a:cs typeface="+mn-cs"/>
                        </a:rPr>
                        <a:t>148,471</a:t>
                      </a:r>
                      <a:endParaRPr lang="en-US" sz="18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dk1"/>
                          </a:solidFill>
                          <a:latin typeface="+mn-lt"/>
                          <a:ea typeface="+mn-ea"/>
                          <a:cs typeface="+mn-cs"/>
                        </a:rPr>
                        <a:t>148,471</a:t>
                      </a:r>
                      <a:endParaRPr lang="en-US" sz="1800" kern="1200" dirty="0">
                        <a:solidFill>
                          <a:schemeClr val="dk1"/>
                        </a:solidFill>
                        <a:latin typeface="+mn-lt"/>
                        <a:ea typeface="+mn-ea"/>
                        <a:cs typeface="+mn-cs"/>
                      </a:endParaRPr>
                    </a:p>
                  </a:txBody>
                  <a:tcPr anchor="ctr"/>
                </a:tc>
              </a:tr>
              <a:tr h="370840">
                <a:tc>
                  <a:txBody>
                    <a:bodyPr/>
                    <a:lstStyle/>
                    <a:p>
                      <a:pPr marL="0" algn="ctr" defTabSz="914400" rtl="0" eaLnBrk="1" latinLnBrk="0" hangingPunct="1"/>
                      <a:r>
                        <a:rPr lang="en-US" sz="1800" kern="1200" dirty="0" smtClean="0">
                          <a:solidFill>
                            <a:schemeClr val="dk1"/>
                          </a:solidFill>
                          <a:latin typeface="+mn-lt"/>
                          <a:ea typeface="+mn-ea"/>
                          <a:cs typeface="+mn-cs"/>
                        </a:rPr>
                        <a:t>Classroom Portable From PCOE</a:t>
                      </a:r>
                      <a:endParaRPr lang="en-US" sz="1800" kern="1200" dirty="0">
                        <a:solidFill>
                          <a:schemeClr val="dk1"/>
                        </a:solidFill>
                        <a:latin typeface="+mn-lt"/>
                        <a:ea typeface="+mn-ea"/>
                        <a:cs typeface="+mn-cs"/>
                      </a:endParaRPr>
                    </a:p>
                  </a:txBody>
                  <a:tcPr/>
                </a:tc>
                <a:tc>
                  <a:txBody>
                    <a:bodyPr/>
                    <a:lstStyle/>
                    <a:p>
                      <a:pPr marL="0" algn="ctr" defTabSz="914400" rtl="0" eaLnBrk="1" latinLnBrk="0" hangingPunct="1"/>
                      <a:r>
                        <a:rPr lang="en-US" sz="1800" kern="1200" dirty="0" smtClean="0">
                          <a:solidFill>
                            <a:schemeClr val="dk1"/>
                          </a:solidFill>
                          <a:latin typeface="+mn-lt"/>
                          <a:ea typeface="+mn-ea"/>
                          <a:cs typeface="+mn-cs"/>
                        </a:rPr>
                        <a:t>8,200</a:t>
                      </a:r>
                      <a:endParaRPr lang="en-US" sz="18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dk1"/>
                          </a:solidFill>
                          <a:latin typeface="+mn-lt"/>
                          <a:ea typeface="+mn-ea"/>
                          <a:cs typeface="+mn-cs"/>
                        </a:rPr>
                        <a:t>0</a:t>
                      </a:r>
                      <a:endParaRPr lang="en-US" sz="18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dk1"/>
                          </a:solidFill>
                          <a:latin typeface="+mn-lt"/>
                          <a:ea typeface="+mn-ea"/>
                          <a:cs typeface="+mn-cs"/>
                        </a:rPr>
                        <a:t>0</a:t>
                      </a:r>
                      <a:endParaRPr lang="en-US" sz="1800" kern="1200" dirty="0">
                        <a:solidFill>
                          <a:schemeClr val="dk1"/>
                        </a:solidFill>
                        <a:latin typeface="+mn-lt"/>
                        <a:ea typeface="+mn-ea"/>
                        <a:cs typeface="+mn-cs"/>
                      </a:endParaRPr>
                    </a:p>
                  </a:txBody>
                  <a:tcPr anchor="ctr"/>
                </a:tc>
              </a:tr>
              <a:tr h="370840">
                <a:tc>
                  <a:txBody>
                    <a:bodyPr/>
                    <a:lstStyle/>
                    <a:p>
                      <a:pPr marL="0" algn="ctr" defTabSz="914400" rtl="0" eaLnBrk="1" latinLnBrk="0" hangingPunct="1"/>
                      <a:r>
                        <a:rPr lang="en-US" sz="1800" kern="1200" dirty="0" smtClean="0">
                          <a:solidFill>
                            <a:schemeClr val="dk1"/>
                          </a:solidFill>
                          <a:latin typeface="+mn-lt"/>
                          <a:ea typeface="+mn-ea"/>
                          <a:cs typeface="+mn-cs"/>
                        </a:rPr>
                        <a:t>OPEB</a:t>
                      </a:r>
                      <a:r>
                        <a:rPr lang="en-US" sz="1800" kern="1200" baseline="0" dirty="0" smtClean="0">
                          <a:solidFill>
                            <a:schemeClr val="dk1"/>
                          </a:solidFill>
                          <a:latin typeface="+mn-lt"/>
                          <a:ea typeface="+mn-ea"/>
                          <a:cs typeface="+mn-cs"/>
                        </a:rPr>
                        <a:t> </a:t>
                      </a:r>
                    </a:p>
                    <a:p>
                      <a:pPr marL="0" algn="ctr" defTabSz="914400" rtl="0" eaLnBrk="1" latinLnBrk="0" hangingPunct="1"/>
                      <a:r>
                        <a:rPr lang="en-US" sz="1100" kern="1200" baseline="0" dirty="0" smtClean="0">
                          <a:solidFill>
                            <a:schemeClr val="dk1"/>
                          </a:solidFill>
                          <a:latin typeface="+mn-lt"/>
                          <a:ea typeface="+mn-ea"/>
                          <a:cs typeface="+mn-cs"/>
                        </a:rPr>
                        <a:t>(Other Post Employment Benefits</a:t>
                      </a:r>
                      <a:r>
                        <a:rPr lang="en-US" sz="1200" kern="1200" baseline="0" dirty="0" smtClean="0">
                          <a:solidFill>
                            <a:schemeClr val="dk1"/>
                          </a:solidFill>
                          <a:latin typeface="+mn-lt"/>
                          <a:ea typeface="+mn-ea"/>
                          <a:cs typeface="+mn-cs"/>
                        </a:rPr>
                        <a:t>)</a:t>
                      </a:r>
                      <a:endParaRPr lang="en-US" sz="1400" kern="1200" dirty="0">
                        <a:solidFill>
                          <a:schemeClr val="dk1"/>
                        </a:solidFill>
                        <a:latin typeface="+mn-lt"/>
                        <a:ea typeface="+mn-ea"/>
                        <a:cs typeface="+mn-cs"/>
                      </a:endParaRPr>
                    </a:p>
                  </a:txBody>
                  <a:tcPr/>
                </a:tc>
                <a:tc>
                  <a:txBody>
                    <a:bodyPr/>
                    <a:lstStyle/>
                    <a:p>
                      <a:pPr marL="0" algn="ctr" defTabSz="914400" rtl="0" eaLnBrk="1" latinLnBrk="0" hangingPunct="1"/>
                      <a:r>
                        <a:rPr lang="en-US" sz="1800" kern="1200" dirty="0" smtClean="0">
                          <a:solidFill>
                            <a:schemeClr val="dk1"/>
                          </a:solidFill>
                          <a:latin typeface="+mn-lt"/>
                          <a:ea typeface="+mn-ea"/>
                          <a:cs typeface="+mn-cs"/>
                        </a:rPr>
                        <a:t>9,084</a:t>
                      </a:r>
                      <a:endParaRPr lang="en-US" sz="18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dk1"/>
                          </a:solidFill>
                          <a:latin typeface="+mn-lt"/>
                          <a:ea typeface="+mn-ea"/>
                          <a:cs typeface="+mn-cs"/>
                        </a:rPr>
                        <a:t>9,084</a:t>
                      </a:r>
                      <a:endParaRPr lang="en-US" sz="18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dk1"/>
                          </a:solidFill>
                          <a:latin typeface="+mn-lt"/>
                          <a:ea typeface="+mn-ea"/>
                          <a:cs typeface="+mn-cs"/>
                        </a:rPr>
                        <a:t>9,084</a:t>
                      </a:r>
                      <a:endParaRPr lang="en-US" sz="1800" kern="1200" dirty="0">
                        <a:solidFill>
                          <a:schemeClr val="dk1"/>
                        </a:solidFill>
                        <a:latin typeface="+mn-lt"/>
                        <a:ea typeface="+mn-ea"/>
                        <a:cs typeface="+mn-cs"/>
                      </a:endParaRPr>
                    </a:p>
                  </a:txBody>
                  <a:tcPr anchor="ctr"/>
                </a:tc>
              </a:tr>
              <a:tr h="370840">
                <a:tc>
                  <a:txBody>
                    <a:bodyPr/>
                    <a:lstStyle/>
                    <a:p>
                      <a:pPr marL="0" algn="ctr" defTabSz="914400" rtl="0" eaLnBrk="1" latinLnBrk="0" hangingPunct="1"/>
                      <a:r>
                        <a:rPr lang="en-US" sz="1800" kern="1200" dirty="0" smtClean="0">
                          <a:solidFill>
                            <a:schemeClr val="dk1"/>
                          </a:solidFill>
                          <a:latin typeface="+mn-lt"/>
                          <a:ea typeface="+mn-ea"/>
                          <a:cs typeface="+mn-cs"/>
                        </a:rPr>
                        <a:t>Total</a:t>
                      </a:r>
                      <a:endParaRPr lang="en-US" sz="1800" kern="1200" dirty="0">
                        <a:solidFill>
                          <a:schemeClr val="dk1"/>
                        </a:solidFill>
                        <a:latin typeface="+mn-lt"/>
                        <a:ea typeface="+mn-ea"/>
                        <a:cs typeface="+mn-cs"/>
                      </a:endParaRPr>
                    </a:p>
                  </a:txBody>
                  <a:tcPr/>
                </a:tc>
                <a:tc>
                  <a:txBody>
                    <a:bodyPr/>
                    <a:lstStyle/>
                    <a:p>
                      <a:pPr marL="0" algn="ctr" defTabSz="914400" rtl="0" eaLnBrk="1" latinLnBrk="0" hangingPunct="1"/>
                      <a:r>
                        <a:rPr lang="en-US" sz="1800" b="1" kern="1200" dirty="0" smtClean="0">
                          <a:solidFill>
                            <a:schemeClr val="dk1"/>
                          </a:solidFill>
                          <a:latin typeface="+mn-lt"/>
                          <a:ea typeface="+mn-ea"/>
                          <a:cs typeface="+mn-cs"/>
                        </a:rPr>
                        <a:t>193,324</a:t>
                      </a:r>
                      <a:endParaRPr lang="en-US" sz="1800" b="1"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b="1" kern="1200" dirty="0" smtClean="0">
                          <a:solidFill>
                            <a:schemeClr val="dk1"/>
                          </a:solidFill>
                          <a:latin typeface="+mn-lt"/>
                          <a:ea typeface="+mn-ea"/>
                          <a:cs typeface="+mn-cs"/>
                        </a:rPr>
                        <a:t>383,197</a:t>
                      </a:r>
                      <a:endParaRPr lang="en-US" sz="1800" b="1"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b="1" kern="1200" dirty="0" smtClean="0">
                          <a:solidFill>
                            <a:schemeClr val="dk1"/>
                          </a:solidFill>
                          <a:latin typeface="+mn-lt"/>
                          <a:ea typeface="+mn-ea"/>
                          <a:cs typeface="+mn-cs"/>
                        </a:rPr>
                        <a:t>269,832</a:t>
                      </a:r>
                      <a:endParaRPr lang="en-US" sz="1800" b="1" kern="1200" dirty="0">
                        <a:solidFill>
                          <a:schemeClr val="dk1"/>
                        </a:solidFill>
                        <a:latin typeface="+mn-lt"/>
                        <a:ea typeface="+mn-ea"/>
                        <a:cs typeface="+mn-cs"/>
                      </a:endParaRPr>
                    </a:p>
                  </a:txBody>
                  <a:tcPr anchor="ctr"/>
                </a:tc>
              </a:tr>
            </a:tbl>
          </a:graphicData>
        </a:graphic>
      </p:graphicFrame>
    </p:spTree>
    <p:extLst>
      <p:ext uri="{BB962C8B-B14F-4D97-AF65-F5344CB8AC3E}">
        <p14:creationId xmlns:p14="http://schemas.microsoft.com/office/powerpoint/2010/main" val="949739480"/>
      </p:ext>
    </p:extLst>
  </p:cSld>
  <p:clrMapOvr>
    <a:masterClrMapping/>
  </p:clrMapOvr>
  <mc:AlternateContent xmlns:mc="http://schemas.openxmlformats.org/markup-compatibility/2006" xmlns:p14="http://schemas.microsoft.com/office/powerpoint/2010/main">
    <mc:Choice Requires="p14">
      <p:transition spd="slow" p14:dur="2000">
        <p14:prism isContent="1"/>
        <p:sndAc>
          <p:stSnd>
            <p:snd r:embed="rId2" name="camera.wav"/>
          </p:stSnd>
        </p:sndAc>
      </p:transition>
    </mc:Choice>
    <mc:Fallback xmlns="">
      <p:transition spd="slow">
        <p:fade/>
        <p:sndAc>
          <p:stSnd>
            <p:snd r:embed="rId3"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904" y="164575"/>
            <a:ext cx="8911687" cy="1280890"/>
          </a:xfrm>
        </p:spPr>
        <p:txBody>
          <a:bodyPr anchor="t">
            <a:noAutofit/>
          </a:bodyPr>
          <a:lstStyle/>
          <a:p>
            <a:pPr algn="ctr"/>
            <a:r>
              <a:rPr lang="en-US" sz="4000" b="1" dirty="0" smtClean="0">
                <a:latin typeface="+mn-lt"/>
              </a:rPr>
              <a:t>Conclusion and Overview </a:t>
            </a:r>
            <a:br>
              <a:rPr lang="en-US" sz="4000" b="1" dirty="0" smtClean="0">
                <a:latin typeface="+mn-lt"/>
              </a:rPr>
            </a:br>
            <a:r>
              <a:rPr lang="en-US" sz="4000" b="1" dirty="0" smtClean="0">
                <a:latin typeface="+mn-lt"/>
              </a:rPr>
              <a:t> 2016/2017</a:t>
            </a:r>
            <a:br>
              <a:rPr lang="en-US" sz="4000" b="1" dirty="0" smtClean="0">
                <a:latin typeface="+mn-lt"/>
              </a:rPr>
            </a:br>
            <a:endParaRPr lang="en-US" sz="4000" b="1" dirty="0">
              <a:latin typeface="+mn-lt"/>
            </a:endParaRPr>
          </a:p>
        </p:txBody>
      </p:sp>
      <p:sp>
        <p:nvSpPr>
          <p:cNvPr id="3" name="Content Placeholder 2"/>
          <p:cNvSpPr>
            <a:spLocks noGrp="1"/>
          </p:cNvSpPr>
          <p:nvPr>
            <p:ph idx="1"/>
          </p:nvPr>
        </p:nvSpPr>
        <p:spPr>
          <a:xfrm>
            <a:off x="527275" y="1465761"/>
            <a:ext cx="11175854" cy="4954245"/>
          </a:xfrm>
        </p:spPr>
        <p:txBody>
          <a:bodyPr anchor="ctr">
            <a:normAutofit fontScale="77500" lnSpcReduction="20000"/>
          </a:bodyPr>
          <a:lstStyle/>
          <a:p>
            <a:r>
              <a:rPr lang="en-US" sz="2800" dirty="0" smtClean="0"/>
              <a:t>Added .6 FTE Band/Music Teacher and brought music into the school day</a:t>
            </a:r>
          </a:p>
          <a:p>
            <a:r>
              <a:rPr lang="en-US" sz="2800" dirty="0"/>
              <a:t>Incorporated Noon Duty, Crossing Guards, and Flex Aides into Classified Student Support Aides- (</a:t>
            </a:r>
            <a:r>
              <a:rPr lang="en-US" sz="2400" i="1" dirty="0"/>
              <a:t>Good for staff and students</a:t>
            </a:r>
            <a:r>
              <a:rPr lang="en-US" sz="2800" dirty="0"/>
              <a:t>)</a:t>
            </a:r>
          </a:p>
          <a:p>
            <a:r>
              <a:rPr lang="en-US" sz="2800" dirty="0" smtClean="0"/>
              <a:t>Additional .4 FTE Resource Teacher</a:t>
            </a:r>
          </a:p>
          <a:p>
            <a:r>
              <a:rPr lang="en-US" sz="2800" dirty="0" smtClean="0"/>
              <a:t>Added 6 </a:t>
            </a:r>
            <a:r>
              <a:rPr lang="en-US" sz="2800" dirty="0"/>
              <a:t>Hour Special Education </a:t>
            </a:r>
            <a:r>
              <a:rPr lang="en-US" sz="2800" dirty="0" smtClean="0"/>
              <a:t>Aide</a:t>
            </a:r>
          </a:p>
          <a:p>
            <a:r>
              <a:rPr lang="en-US" sz="2800" dirty="0"/>
              <a:t>Proposition 39 – Water and Light Energy Efficiency Projects in </a:t>
            </a:r>
            <a:r>
              <a:rPr lang="en-US" sz="2800" dirty="0" smtClean="0"/>
              <a:t>Place (</a:t>
            </a:r>
            <a:r>
              <a:rPr lang="en-US" sz="2100" i="1" dirty="0" smtClean="0"/>
              <a:t>already seeing savings</a:t>
            </a:r>
            <a:r>
              <a:rPr lang="en-US" sz="2800" dirty="0" smtClean="0"/>
              <a:t>)</a:t>
            </a:r>
            <a:endParaRPr lang="en-US" sz="2800" dirty="0"/>
          </a:p>
          <a:p>
            <a:r>
              <a:rPr lang="en-US" sz="2800" dirty="0" smtClean="0"/>
              <a:t>English Language Arts Text Book Adoption-Bench Mark and Spring Board</a:t>
            </a:r>
          </a:p>
          <a:p>
            <a:r>
              <a:rPr lang="en-US" sz="2600" i="1" dirty="0" smtClean="0"/>
              <a:t>3% Salary Increase For All Staff Plus 1% on Health Benefit Cap</a:t>
            </a:r>
          </a:p>
          <a:p>
            <a:r>
              <a:rPr lang="en-US" sz="2600" i="1" dirty="0" smtClean="0"/>
              <a:t>Offered Free Bus to All Students</a:t>
            </a:r>
          </a:p>
          <a:p>
            <a:r>
              <a:rPr lang="en-US" sz="2600" i="1" dirty="0" smtClean="0"/>
              <a:t>Added 1 hour Cafeteria Assistant  (increased to 3.5 in 17/18 due to success)</a:t>
            </a:r>
          </a:p>
          <a:p>
            <a:r>
              <a:rPr lang="en-US" sz="2600" i="1" dirty="0" smtClean="0"/>
              <a:t>Identified Contractors, Consultants, and Went to Bid for Phase 1 Projects</a:t>
            </a:r>
          </a:p>
          <a:p>
            <a:r>
              <a:rPr lang="en-US" sz="2600" i="1" dirty="0" smtClean="0"/>
              <a:t>Negotiated Purchase of Additional Campus with PCOE</a:t>
            </a:r>
            <a:endParaRPr lang="en-US" sz="1700" i="1" dirty="0" smtClean="0"/>
          </a:p>
        </p:txBody>
      </p:sp>
      <p:sp>
        <p:nvSpPr>
          <p:cNvPr id="6" name="Rectangle 5"/>
          <p:cNvSpPr/>
          <p:nvPr/>
        </p:nvSpPr>
        <p:spPr>
          <a:xfrm>
            <a:off x="1602615" y="6420006"/>
            <a:ext cx="2093843" cy="253916"/>
          </a:xfrm>
          <a:prstGeom prst="rect">
            <a:avLst/>
          </a:prstGeom>
        </p:spPr>
        <p:txBody>
          <a:bodyPr wrap="none">
            <a:spAutoFit/>
          </a:bodyPr>
          <a:lstStyle/>
          <a:p>
            <a:r>
              <a:rPr lang="en-US" sz="1050" dirty="0"/>
              <a:t>2016/2017 Unaudited Actuals</a:t>
            </a:r>
          </a:p>
        </p:txBody>
      </p:sp>
      <p:sp>
        <p:nvSpPr>
          <p:cNvPr id="7" name="Rectangle 6"/>
          <p:cNvSpPr/>
          <p:nvPr/>
        </p:nvSpPr>
        <p:spPr>
          <a:xfrm>
            <a:off x="10589385" y="6416159"/>
            <a:ext cx="856325" cy="261610"/>
          </a:xfrm>
          <a:prstGeom prst="rect">
            <a:avLst/>
          </a:prstGeom>
        </p:spPr>
        <p:txBody>
          <a:bodyPr wrap="none">
            <a:spAutoFit/>
          </a:bodyPr>
          <a:lstStyle/>
          <a:p>
            <a:r>
              <a:rPr lang="en-US" sz="1100" dirty="0"/>
              <a:t>9/13/2017</a:t>
            </a:r>
          </a:p>
        </p:txBody>
      </p:sp>
    </p:spTree>
    <p:extLst>
      <p:ext uri="{BB962C8B-B14F-4D97-AF65-F5344CB8AC3E}">
        <p14:creationId xmlns:p14="http://schemas.microsoft.com/office/powerpoint/2010/main" val="248926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click.wav"/>
          </p:stSnd>
        </p:sndAc>
      </p:transition>
    </mc:Choice>
    <mc:Fallback xmlns="">
      <p:transition spd="slow">
        <p:fade/>
        <p:sndAc>
          <p:stSnd>
            <p:snd r:embed="rId3"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1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1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1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down)">
                                      <p:cBhvr>
                                        <p:cTn id="52" dur="10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wipe(down)">
                                      <p:cBhvr>
                                        <p:cTn id="57"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9230" y="2190422"/>
            <a:ext cx="7962900" cy="2677123"/>
          </a:xfrm>
        </p:spPr>
        <p:txBody>
          <a:bodyPr>
            <a:noAutofit/>
          </a:bodyPr>
          <a:lstStyle/>
          <a:p>
            <a:pPr algn="ctr"/>
            <a:r>
              <a:rPr lang="en-US" sz="6000" dirty="0" smtClean="0"/>
              <a:t>Any Questions</a:t>
            </a:r>
            <a:br>
              <a:rPr lang="en-US" sz="6000" dirty="0" smtClean="0"/>
            </a:br>
            <a:r>
              <a:rPr lang="en-US" sz="6000" dirty="0" smtClean="0"/>
              <a:t/>
            </a:r>
            <a:br>
              <a:rPr lang="en-US" sz="6000" dirty="0" smtClean="0"/>
            </a:br>
            <a:r>
              <a:rPr lang="en-US" sz="6000" dirty="0" smtClean="0"/>
              <a:t>Thank you!</a:t>
            </a:r>
            <a:endParaRPr lang="en-US" sz="6000" dirty="0"/>
          </a:p>
        </p:txBody>
      </p:sp>
      <p:sp>
        <p:nvSpPr>
          <p:cNvPr id="5" name="Date Placeholder 4"/>
          <p:cNvSpPr>
            <a:spLocks noGrp="1"/>
          </p:cNvSpPr>
          <p:nvPr>
            <p:ph type="dt" sz="half" idx="10"/>
          </p:nvPr>
        </p:nvSpPr>
        <p:spPr/>
        <p:txBody>
          <a:bodyPr/>
          <a:lstStyle/>
          <a:p>
            <a:r>
              <a:rPr lang="en-US" dirty="0" smtClean="0"/>
              <a:t>9/13/2017</a:t>
            </a:r>
            <a:endParaRPr lang="en-US" dirty="0"/>
          </a:p>
        </p:txBody>
      </p:sp>
      <p:sp>
        <p:nvSpPr>
          <p:cNvPr id="3" name="Footer Placeholder 2"/>
          <p:cNvSpPr>
            <a:spLocks noGrp="1"/>
          </p:cNvSpPr>
          <p:nvPr>
            <p:ph type="ftr" sz="quarter" idx="11"/>
          </p:nvPr>
        </p:nvSpPr>
        <p:spPr/>
        <p:txBody>
          <a:bodyPr/>
          <a:lstStyle/>
          <a:p>
            <a:r>
              <a:rPr lang="en-US" dirty="0" smtClean="0"/>
              <a:t>2016/2017 Unaudited Actuals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8885" y="471815"/>
            <a:ext cx="4992405" cy="3744304"/>
          </a:xfrm>
          <a:prstGeom prst="rect">
            <a:avLst/>
          </a:prstGeom>
        </p:spPr>
      </p:pic>
    </p:spTree>
  </p:cSld>
  <p:clrMapOvr>
    <a:masterClrMapping/>
  </p:clrMapOvr>
  <p:transition spd="med">
    <p:fade/>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8260" y="276323"/>
            <a:ext cx="8911687" cy="1280890"/>
          </a:xfrm>
        </p:spPr>
        <p:txBody>
          <a:bodyPr>
            <a:normAutofit/>
          </a:bodyPr>
          <a:lstStyle/>
          <a:p>
            <a:r>
              <a:rPr lang="en-US" dirty="0" smtClean="0">
                <a:latin typeface="+mn-lt"/>
              </a:rPr>
              <a:t>District Funds- Overview</a:t>
            </a:r>
            <a:br>
              <a:rPr lang="en-US" dirty="0" smtClean="0">
                <a:latin typeface="+mn-lt"/>
              </a:rPr>
            </a:br>
            <a:endParaRPr lang="en-US" dirty="0">
              <a:latin typeface="+mn-lt"/>
            </a:endParaRPr>
          </a:p>
        </p:txBody>
      </p:sp>
      <p:sp>
        <p:nvSpPr>
          <p:cNvPr id="3" name="Content Placeholder 2"/>
          <p:cNvSpPr>
            <a:spLocks noGrp="1"/>
          </p:cNvSpPr>
          <p:nvPr>
            <p:ph idx="1"/>
          </p:nvPr>
        </p:nvSpPr>
        <p:spPr>
          <a:xfrm>
            <a:off x="1948260" y="1281893"/>
            <a:ext cx="9556352" cy="5083560"/>
          </a:xfrm>
        </p:spPr>
        <p:txBody>
          <a:bodyPr>
            <a:normAutofit/>
          </a:bodyPr>
          <a:lstStyle/>
          <a:p>
            <a:r>
              <a:rPr lang="en-US" sz="2800" dirty="0"/>
              <a:t>Fund 01 = General Fund </a:t>
            </a:r>
            <a:r>
              <a:rPr lang="en-US" sz="1800" dirty="0"/>
              <a:t>(District &amp; NES)</a:t>
            </a:r>
          </a:p>
          <a:p>
            <a:r>
              <a:rPr lang="en-US" sz="2800" dirty="0"/>
              <a:t>Fund 09: </a:t>
            </a:r>
          </a:p>
          <a:p>
            <a:pPr lvl="1"/>
            <a:r>
              <a:rPr lang="en-US" sz="2400" dirty="0"/>
              <a:t>Newcastle Charter </a:t>
            </a:r>
            <a:r>
              <a:rPr lang="en-US" i="1" dirty="0">
                <a:solidFill>
                  <a:srgbClr val="00B0F0"/>
                </a:solidFill>
              </a:rPr>
              <a:t>(Internal Fund Code of 09)</a:t>
            </a:r>
          </a:p>
          <a:p>
            <a:pPr lvl="1"/>
            <a:r>
              <a:rPr lang="en-US" sz="2400" dirty="0" smtClean="0"/>
              <a:t>Harvest Ridge Charter </a:t>
            </a:r>
            <a:r>
              <a:rPr lang="en-US" i="1" dirty="0" smtClean="0">
                <a:solidFill>
                  <a:srgbClr val="00B0F0"/>
                </a:solidFill>
              </a:rPr>
              <a:t>(Internal Fund Code of 04)</a:t>
            </a:r>
            <a:endParaRPr lang="en-US" sz="2400" i="1" dirty="0" smtClean="0"/>
          </a:p>
          <a:p>
            <a:r>
              <a:rPr lang="en-US" sz="2800" dirty="0" smtClean="0"/>
              <a:t>Fund </a:t>
            </a:r>
            <a:r>
              <a:rPr lang="en-US" sz="2800" dirty="0"/>
              <a:t>13 = Food </a:t>
            </a:r>
            <a:r>
              <a:rPr lang="en-US" sz="2800" dirty="0" smtClean="0"/>
              <a:t>Service</a:t>
            </a:r>
          </a:p>
          <a:p>
            <a:r>
              <a:rPr lang="en-US" sz="2800" dirty="0" smtClean="0"/>
              <a:t>Fund 14 = Deferred Maintenance</a:t>
            </a:r>
            <a:endParaRPr lang="en-US" sz="2800" dirty="0"/>
          </a:p>
          <a:p>
            <a:r>
              <a:rPr lang="en-US" sz="2800" dirty="0"/>
              <a:t>Fund 25 = </a:t>
            </a:r>
            <a:r>
              <a:rPr lang="en-US" sz="2800" dirty="0" smtClean="0"/>
              <a:t>Capital Facilities/Developer Fees</a:t>
            </a:r>
          </a:p>
          <a:p>
            <a:r>
              <a:rPr lang="en-US" sz="2800" dirty="0" smtClean="0"/>
              <a:t>Fund 40 =Capital Outlay</a:t>
            </a:r>
          </a:p>
          <a:p>
            <a:endParaRPr lang="en-US" sz="2800" dirty="0"/>
          </a:p>
          <a:p>
            <a:pPr marL="45720" indent="0">
              <a:buNone/>
            </a:pPr>
            <a:endParaRPr lang="en-US" dirty="0" smtClean="0"/>
          </a:p>
        </p:txBody>
      </p:sp>
      <p:sp>
        <p:nvSpPr>
          <p:cNvPr id="6" name="Date Placeholder 5"/>
          <p:cNvSpPr>
            <a:spLocks noGrp="1"/>
          </p:cNvSpPr>
          <p:nvPr>
            <p:ph type="dt" sz="half" idx="10"/>
          </p:nvPr>
        </p:nvSpPr>
        <p:spPr/>
        <p:txBody>
          <a:bodyPr/>
          <a:lstStyle/>
          <a:p>
            <a:r>
              <a:rPr lang="en-US" dirty="0" smtClean="0"/>
              <a:t>9/13/2017</a:t>
            </a:r>
            <a:endParaRPr lang="en-US" dirty="0"/>
          </a:p>
        </p:txBody>
      </p:sp>
      <p:sp>
        <p:nvSpPr>
          <p:cNvPr id="5" name="Footer Placeholder 4"/>
          <p:cNvSpPr>
            <a:spLocks noGrp="1"/>
          </p:cNvSpPr>
          <p:nvPr>
            <p:ph type="ftr" sz="quarter" idx="11"/>
          </p:nvPr>
        </p:nvSpPr>
        <p:spPr/>
        <p:txBody>
          <a:bodyPr/>
          <a:lstStyle/>
          <a:p>
            <a:r>
              <a:rPr lang="en-US" dirty="0" smtClean="0"/>
              <a:t>2016/2017 Unaudited Actuals</a:t>
            </a:r>
            <a:endParaRPr lang="en-US" dirty="0"/>
          </a:p>
        </p:txBody>
      </p:sp>
    </p:spTree>
    <p:extLst>
      <p:ext uri="{BB962C8B-B14F-4D97-AF65-F5344CB8AC3E}">
        <p14:creationId xmlns:p14="http://schemas.microsoft.com/office/powerpoint/2010/main" val="38239462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90295" y="5053352"/>
            <a:ext cx="8020061" cy="1401994"/>
          </a:xfrm>
        </p:spPr>
        <p:txBody>
          <a:bodyPr>
            <a:normAutofit/>
          </a:bodyPr>
          <a:lstStyle/>
          <a:p>
            <a:r>
              <a:rPr lang="en-US" sz="4000" dirty="0" smtClean="0">
                <a:latin typeface="Bodoni MT Black" panose="02070A03080606020203" pitchFamily="18" charset="0"/>
              </a:rPr>
              <a:t>2016/2017</a:t>
            </a:r>
            <a:endParaRPr lang="en-US" sz="4000" dirty="0">
              <a:latin typeface="Bodoni MT Black" panose="02070A03080606020203" pitchFamily="18" charset="0"/>
            </a:endParaRPr>
          </a:p>
        </p:txBody>
      </p:sp>
      <p:sp>
        <p:nvSpPr>
          <p:cNvPr id="6" name="Date Placeholder 5"/>
          <p:cNvSpPr>
            <a:spLocks noGrp="1"/>
          </p:cNvSpPr>
          <p:nvPr>
            <p:ph type="dt" sz="half" idx="10"/>
          </p:nvPr>
        </p:nvSpPr>
        <p:spPr/>
        <p:txBody>
          <a:bodyPr/>
          <a:lstStyle/>
          <a:p>
            <a:r>
              <a:rPr lang="en-US" dirty="0" smtClean="0"/>
              <a:t>9/13/2017</a:t>
            </a:r>
            <a:endParaRPr lang="en-US" dirty="0"/>
          </a:p>
        </p:txBody>
      </p:sp>
      <p:sp>
        <p:nvSpPr>
          <p:cNvPr id="2" name="Footer Placeholder 1"/>
          <p:cNvSpPr>
            <a:spLocks noGrp="1"/>
          </p:cNvSpPr>
          <p:nvPr>
            <p:ph type="ftr" sz="quarter" idx="11"/>
          </p:nvPr>
        </p:nvSpPr>
        <p:spPr>
          <a:xfrm>
            <a:off x="9171992" y="6272783"/>
            <a:ext cx="2747802" cy="365125"/>
          </a:xfrm>
        </p:spPr>
        <p:txBody>
          <a:bodyPr/>
          <a:lstStyle/>
          <a:p>
            <a:pPr algn="r"/>
            <a:r>
              <a:rPr lang="en-US" dirty="0" smtClean="0"/>
              <a:t>2016/2017 Unaudited Actuals</a:t>
            </a:r>
            <a:endParaRPr lang="en-US" dirty="0"/>
          </a:p>
        </p:txBody>
      </p:sp>
      <p:sp>
        <p:nvSpPr>
          <p:cNvPr id="4" name="TextBox 3"/>
          <p:cNvSpPr txBox="1"/>
          <p:nvPr/>
        </p:nvSpPr>
        <p:spPr>
          <a:xfrm>
            <a:off x="6076371" y="1327877"/>
            <a:ext cx="5122507" cy="3108543"/>
          </a:xfrm>
          <a:prstGeom prst="rect">
            <a:avLst/>
          </a:prstGeom>
          <a:noFill/>
        </p:spPr>
        <p:txBody>
          <a:bodyPr wrap="square" rtlCol="0">
            <a:spAutoFit/>
          </a:bodyPr>
          <a:lstStyle/>
          <a:p>
            <a:r>
              <a:rPr lang="en-US" sz="2000" b="1" u="sng" dirty="0" smtClean="0"/>
              <a:t>Per ADA Amounts</a:t>
            </a:r>
          </a:p>
          <a:p>
            <a:endParaRPr lang="en-US" sz="1600" dirty="0"/>
          </a:p>
          <a:p>
            <a:r>
              <a:rPr lang="en-US" sz="1600" dirty="0" smtClean="0"/>
              <a:t>Unrestricted Lottery            	  	$143</a:t>
            </a:r>
          </a:p>
          <a:p>
            <a:endParaRPr lang="en-US" sz="1600" dirty="0" smtClean="0"/>
          </a:p>
          <a:p>
            <a:r>
              <a:rPr lang="en-US" sz="1600" dirty="0" smtClean="0"/>
              <a:t>Restricted Lottery			$45</a:t>
            </a:r>
          </a:p>
          <a:p>
            <a:endParaRPr lang="en-US" sz="1600" dirty="0" smtClean="0"/>
          </a:p>
          <a:p>
            <a:r>
              <a:rPr lang="en-US" sz="1600" dirty="0" smtClean="0"/>
              <a:t>Mandated Costs Block Grant</a:t>
            </a:r>
          </a:p>
          <a:p>
            <a:r>
              <a:rPr lang="en-US" sz="1400" dirty="0" smtClean="0"/>
              <a:t> Elementary School</a:t>
            </a:r>
            <a:r>
              <a:rPr lang="en-US" sz="1600" dirty="0" smtClean="0"/>
              <a:t>			$28</a:t>
            </a:r>
          </a:p>
          <a:p>
            <a:r>
              <a:rPr lang="en-US" sz="1600" dirty="0" smtClean="0"/>
              <a:t> </a:t>
            </a:r>
            <a:r>
              <a:rPr lang="en-US" sz="1400" dirty="0" smtClean="0"/>
              <a:t>Charter School</a:t>
            </a:r>
            <a:r>
              <a:rPr lang="en-US" sz="1600" dirty="0" smtClean="0"/>
              <a:t>			$14</a:t>
            </a:r>
          </a:p>
          <a:p>
            <a:endParaRPr lang="en-US" sz="1600" dirty="0" smtClean="0"/>
          </a:p>
          <a:p>
            <a:r>
              <a:rPr lang="en-US" sz="1600" dirty="0" smtClean="0"/>
              <a:t>One Time Mandated Cost  		$214</a:t>
            </a:r>
            <a:endParaRPr lang="en-US" sz="1600" dirty="0"/>
          </a:p>
          <a:p>
            <a:r>
              <a:rPr lang="en-US" sz="1600" dirty="0" smtClean="0"/>
              <a:t>			</a:t>
            </a:r>
            <a:endParaRPr lang="en-US" sz="1200" i="1" dirty="0"/>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artisticCutout/>
                    </a14:imgEffect>
                  </a14:imgLayer>
                </a14:imgProps>
              </a:ext>
              <a:ext uri="{28A0092B-C50C-407E-A947-70E740481C1C}">
                <a14:useLocalDpi xmlns:a14="http://schemas.microsoft.com/office/drawing/2010/main" val="0"/>
              </a:ext>
            </a:extLst>
          </a:blip>
          <a:stretch>
            <a:fillRect/>
          </a:stretch>
        </p:blipFill>
        <p:spPr>
          <a:xfrm>
            <a:off x="6719020" y="4379354"/>
            <a:ext cx="2716964" cy="2037723"/>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1986665" y="1450348"/>
            <a:ext cx="3377683" cy="3385542"/>
          </a:xfrm>
          <a:prstGeom prst="rect">
            <a:avLst/>
          </a:prstGeom>
          <a:noFill/>
        </p:spPr>
        <p:txBody>
          <a:bodyPr wrap="square" rtlCol="0">
            <a:spAutoFit/>
          </a:bodyPr>
          <a:lstStyle/>
          <a:p>
            <a:r>
              <a:rPr lang="en-US" sz="2000" b="1" u="sng" dirty="0" smtClean="0"/>
              <a:t>2016/2017 P-2 ADA </a:t>
            </a:r>
          </a:p>
          <a:p>
            <a:endParaRPr lang="en-US" sz="1600" dirty="0"/>
          </a:p>
          <a:p>
            <a:r>
              <a:rPr lang="en-US" sz="1600" dirty="0" smtClean="0"/>
              <a:t>Newcastle 	141</a:t>
            </a:r>
          </a:p>
          <a:p>
            <a:r>
              <a:rPr lang="en-US" sz="1600" dirty="0" smtClean="0"/>
              <a:t>Elementary		</a:t>
            </a:r>
          </a:p>
          <a:p>
            <a:endParaRPr lang="en-US" sz="1600" dirty="0"/>
          </a:p>
          <a:p>
            <a:r>
              <a:rPr lang="en-US" sz="1600" dirty="0" smtClean="0"/>
              <a:t>Newcastle	289</a:t>
            </a:r>
          </a:p>
          <a:p>
            <a:r>
              <a:rPr lang="en-US" sz="1600" dirty="0" smtClean="0"/>
              <a:t>Charter</a:t>
            </a:r>
          </a:p>
          <a:p>
            <a:endParaRPr lang="en-US" sz="1600" dirty="0"/>
          </a:p>
          <a:p>
            <a:r>
              <a:rPr lang="en-US" sz="1600" dirty="0" smtClean="0"/>
              <a:t>Harvest Ridge 	472		</a:t>
            </a:r>
            <a:endParaRPr lang="en-US" sz="1600" dirty="0"/>
          </a:p>
          <a:p>
            <a:endParaRPr lang="en-US" sz="1600" dirty="0"/>
          </a:p>
          <a:p>
            <a:r>
              <a:rPr lang="en-US" sz="1600" dirty="0" smtClean="0"/>
              <a:t>Total 		902</a:t>
            </a:r>
            <a:endParaRPr lang="en-US" sz="1600" dirty="0" smtClean="0">
              <a:solidFill>
                <a:srgbClr val="C00000"/>
              </a:solidFill>
            </a:endParaRPr>
          </a:p>
          <a:p>
            <a:r>
              <a:rPr lang="en-US" dirty="0" smtClean="0"/>
              <a:t>		</a:t>
            </a:r>
            <a:endParaRPr lang="en-US" sz="1200" i="1" dirty="0"/>
          </a:p>
        </p:txBody>
      </p:sp>
      <p:sp>
        <p:nvSpPr>
          <p:cNvPr id="7" name="TextBox 6"/>
          <p:cNvSpPr txBox="1"/>
          <p:nvPr/>
        </p:nvSpPr>
        <p:spPr>
          <a:xfrm>
            <a:off x="7266569" y="6566500"/>
            <a:ext cx="1574605" cy="307777"/>
          </a:xfrm>
          <a:prstGeom prst="rect">
            <a:avLst/>
          </a:prstGeom>
          <a:noFill/>
        </p:spPr>
        <p:txBody>
          <a:bodyPr wrap="square" rtlCol="0">
            <a:spAutoFit/>
          </a:bodyPr>
          <a:lstStyle/>
          <a:p>
            <a:r>
              <a:rPr lang="en-US" sz="1400" dirty="0" smtClean="0"/>
              <a:t>NES/NCS Band</a:t>
            </a:r>
            <a:endParaRPr lang="en-US" sz="1400" dirty="0"/>
          </a:p>
        </p:txBody>
      </p:sp>
      <p:sp>
        <p:nvSpPr>
          <p:cNvPr id="9" name="TextBox 8"/>
          <p:cNvSpPr txBox="1"/>
          <p:nvPr/>
        </p:nvSpPr>
        <p:spPr>
          <a:xfrm>
            <a:off x="719299" y="126170"/>
            <a:ext cx="5491915"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smtClean="0">
                <a:ln w="0"/>
                <a:solidFill>
                  <a:schemeClr val="accent1"/>
                </a:solidFill>
                <a:effectLst>
                  <a:outerShdw blurRad="38100" dist="25400" dir="5400000" algn="ctr" rotWithShape="0">
                    <a:srgbClr val="6E747A">
                      <a:alpha val="43000"/>
                    </a:srgbClr>
                  </a:outerShdw>
                </a:effectLst>
              </a:rPr>
              <a:t>Where we ended up……</a:t>
            </a:r>
            <a:endParaRPr lang="en-US" sz="32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737140925"/>
      </p:ext>
    </p:extLst>
  </p:cSld>
  <p:clrMapOvr>
    <a:masterClrMapping/>
  </p:clrMapOvr>
  <mc:AlternateContent xmlns:mc="http://schemas.openxmlformats.org/markup-compatibility/2006" xmlns:p14="http://schemas.microsoft.com/office/powerpoint/2010/main">
    <mc:Choice Requires="p14">
      <p:transition spd="slow" p14:dur="2000">
        <p14:prism isContent="1"/>
        <p:sndAc>
          <p:stSnd>
            <p:snd r:embed="rId3" name="whoosh.wav"/>
          </p:stSnd>
        </p:sndAc>
      </p:transition>
    </mc:Choice>
    <mc:Fallback xmlns="">
      <p:transition spd="slow">
        <p:fade/>
        <p:sndAc>
          <p:stSnd>
            <p:snd r:embed="rId6" name="whoo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5805" y="25857"/>
            <a:ext cx="11228734" cy="1280890"/>
          </a:xfrm>
        </p:spPr>
        <p:txBody>
          <a:bodyPr>
            <a:normAutofit/>
          </a:bodyPr>
          <a:lstStyle/>
          <a:p>
            <a:r>
              <a:rPr lang="en-US" dirty="0" smtClean="0"/>
              <a:t>Education Protection Act (EPA) Funding</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33381482"/>
              </p:ext>
            </p:extLst>
          </p:nvPr>
        </p:nvGraphicFramePr>
        <p:xfrm>
          <a:off x="1794640" y="749451"/>
          <a:ext cx="9140388" cy="3028458"/>
        </p:xfrm>
        <a:graphic>
          <a:graphicData uri="http://schemas.openxmlformats.org/drawingml/2006/table">
            <a:tbl>
              <a:tblPr firstRow="1" bandRow="1">
                <a:tableStyleId>{B301B821-A1FF-4177-AEE7-76D212191A09}</a:tableStyleId>
              </a:tblPr>
              <a:tblGrid>
                <a:gridCol w="2089852"/>
                <a:gridCol w="1762634"/>
                <a:gridCol w="1762634"/>
                <a:gridCol w="1762634"/>
                <a:gridCol w="1762634"/>
              </a:tblGrid>
              <a:tr h="704686">
                <a:tc>
                  <a:txBody>
                    <a:bodyPr/>
                    <a:lstStyle/>
                    <a:p>
                      <a:pPr algn="ctr"/>
                      <a:r>
                        <a:rPr lang="en-US" dirty="0" smtClean="0"/>
                        <a:t>Fund</a:t>
                      </a:r>
                      <a:endParaRPr lang="en-US" dirty="0"/>
                    </a:p>
                  </a:txBody>
                  <a:tcPr/>
                </a:tc>
                <a:tc>
                  <a:txBody>
                    <a:bodyPr/>
                    <a:lstStyle/>
                    <a:p>
                      <a:pPr algn="ctr"/>
                      <a:r>
                        <a:rPr lang="en-US" dirty="0" smtClean="0"/>
                        <a:t>Beginning</a:t>
                      </a:r>
                      <a:r>
                        <a:rPr lang="en-US" baseline="0" dirty="0" smtClean="0"/>
                        <a:t> </a:t>
                      </a:r>
                    </a:p>
                    <a:p>
                      <a:pPr algn="ctr"/>
                      <a:r>
                        <a:rPr lang="en-US" baseline="0" dirty="0" smtClean="0"/>
                        <a:t>Balance</a:t>
                      </a:r>
                      <a:endParaRPr lang="en-US" dirty="0"/>
                    </a:p>
                  </a:txBody>
                  <a:tcPr/>
                </a:tc>
                <a:tc>
                  <a:txBody>
                    <a:bodyPr/>
                    <a:lstStyle/>
                    <a:p>
                      <a:pPr algn="ctr"/>
                      <a:r>
                        <a:rPr lang="en-US" baseline="0" dirty="0" smtClean="0"/>
                        <a:t>Revenue</a:t>
                      </a:r>
                      <a:endParaRPr lang="en-US" dirty="0"/>
                    </a:p>
                  </a:txBody>
                  <a:tcPr anchor="ctr"/>
                </a:tc>
                <a:tc>
                  <a:txBody>
                    <a:bodyPr/>
                    <a:lstStyle/>
                    <a:p>
                      <a:pPr algn="ctr"/>
                      <a:r>
                        <a:rPr lang="en-US" baseline="0" dirty="0" smtClean="0"/>
                        <a:t>Expenses</a:t>
                      </a:r>
                      <a:endParaRPr lang="en-US" dirty="0"/>
                    </a:p>
                  </a:txBody>
                  <a:tcPr anchor="ctr"/>
                </a:tc>
                <a:tc>
                  <a:txBody>
                    <a:bodyPr/>
                    <a:lstStyle/>
                    <a:p>
                      <a:pPr algn="ctr"/>
                      <a:r>
                        <a:rPr lang="en-US" dirty="0" smtClean="0"/>
                        <a:t>Ending </a:t>
                      </a:r>
                    </a:p>
                    <a:p>
                      <a:pPr algn="ctr"/>
                      <a:r>
                        <a:rPr lang="en-US" dirty="0" smtClean="0"/>
                        <a:t>Balance</a:t>
                      </a:r>
                      <a:endParaRPr lang="en-US" dirty="0"/>
                    </a:p>
                  </a:txBody>
                  <a:tcPr/>
                </a:tc>
              </a:tr>
              <a:tr h="704686">
                <a:tc>
                  <a:txBody>
                    <a:bodyPr/>
                    <a:lstStyle/>
                    <a:p>
                      <a:pPr algn="l"/>
                      <a:r>
                        <a:rPr lang="en-US" dirty="0" smtClean="0"/>
                        <a:t>Newcastle Elementary</a:t>
                      </a:r>
                      <a:endParaRPr lang="en-US" dirty="0"/>
                    </a:p>
                  </a:txBody>
                  <a:tcPr/>
                </a:tc>
                <a:tc>
                  <a:txBody>
                    <a:bodyPr/>
                    <a:lstStyle/>
                    <a:p>
                      <a:pPr algn="ctr"/>
                      <a:r>
                        <a:rPr lang="en-US" dirty="0" smtClean="0">
                          <a:solidFill>
                            <a:schemeClr val="tx1"/>
                          </a:solidFill>
                        </a:rPr>
                        <a:t>0</a:t>
                      </a:r>
                    </a:p>
                  </a:txBody>
                  <a:tcPr anchor="ctr"/>
                </a:tc>
                <a:tc>
                  <a:txBody>
                    <a:bodyPr/>
                    <a:lstStyle/>
                    <a:p>
                      <a:pPr algn="ctr"/>
                      <a:r>
                        <a:rPr lang="en-US" dirty="0" smtClean="0">
                          <a:solidFill>
                            <a:schemeClr val="tx1"/>
                          </a:solidFill>
                        </a:rPr>
                        <a:t>177,334</a:t>
                      </a:r>
                    </a:p>
                  </a:txBody>
                  <a:tcPr anchor="ctr"/>
                </a:tc>
                <a:tc>
                  <a:txBody>
                    <a:bodyPr/>
                    <a:lstStyle/>
                    <a:p>
                      <a:pPr algn="ctr"/>
                      <a:r>
                        <a:rPr lang="en-US" dirty="0" smtClean="0">
                          <a:solidFill>
                            <a:schemeClr val="tx1"/>
                          </a:solidFill>
                        </a:rPr>
                        <a:t>175,806</a:t>
                      </a:r>
                    </a:p>
                  </a:txBody>
                  <a:tcPr anchor="ctr"/>
                </a:tc>
                <a:tc>
                  <a:txBody>
                    <a:bodyPr/>
                    <a:lstStyle/>
                    <a:p>
                      <a:pPr algn="ctr"/>
                      <a:r>
                        <a:rPr lang="en-US" dirty="0" smtClean="0">
                          <a:solidFill>
                            <a:schemeClr val="tx1"/>
                          </a:solidFill>
                        </a:rPr>
                        <a:t>1,528</a:t>
                      </a:r>
                    </a:p>
                  </a:txBody>
                  <a:tcPr anchor="ctr"/>
                </a:tc>
              </a:tr>
              <a:tr h="704686">
                <a:tc>
                  <a:txBody>
                    <a:bodyPr/>
                    <a:lstStyle/>
                    <a:p>
                      <a:pPr algn="l"/>
                      <a:r>
                        <a:rPr lang="en-US" dirty="0" smtClean="0"/>
                        <a:t>Newcastle</a:t>
                      </a:r>
                      <a:r>
                        <a:rPr lang="en-US" baseline="0" dirty="0" smtClean="0"/>
                        <a:t> Charter School</a:t>
                      </a:r>
                      <a:endParaRPr lang="en-US" dirty="0"/>
                    </a:p>
                  </a:txBody>
                  <a:tcPr/>
                </a:tc>
                <a:tc>
                  <a:txBody>
                    <a:bodyPr/>
                    <a:lstStyle/>
                    <a:p>
                      <a:pPr marL="0" algn="ctr" defTabSz="914400" rtl="0" eaLnBrk="1" latinLnBrk="0" hangingPunct="1"/>
                      <a:r>
                        <a:rPr lang="en-US" sz="1800" kern="1200" dirty="0" smtClean="0">
                          <a:solidFill>
                            <a:schemeClr val="tx1"/>
                          </a:solidFill>
                          <a:latin typeface="+mn-lt"/>
                          <a:ea typeface="+mn-ea"/>
                          <a:cs typeface="+mn-cs"/>
                        </a:rPr>
                        <a:t>0</a:t>
                      </a:r>
                      <a:endParaRPr lang="en-US" sz="1800" kern="1200" dirty="0">
                        <a:solidFill>
                          <a:schemeClr val="tx1"/>
                        </a:solidFill>
                        <a:latin typeface="+mn-lt"/>
                        <a:ea typeface="+mn-ea"/>
                        <a:cs typeface="+mn-cs"/>
                      </a:endParaRPr>
                    </a:p>
                  </a:txBody>
                  <a:tcPr anchor="ctr"/>
                </a:tc>
                <a:tc>
                  <a:txBody>
                    <a:bodyPr/>
                    <a:lstStyle/>
                    <a:p>
                      <a:pPr marL="0" algn="ctr" defTabSz="457200" rtl="0" eaLnBrk="1" latinLnBrk="0" hangingPunct="1"/>
                      <a:endParaRPr lang="en-US" sz="1800" kern="1200" dirty="0" smtClean="0">
                        <a:solidFill>
                          <a:schemeClr val="tx1"/>
                        </a:solidFill>
                        <a:latin typeface="+mn-lt"/>
                        <a:ea typeface="+mn-ea"/>
                        <a:cs typeface="+mn-cs"/>
                      </a:endParaRPr>
                    </a:p>
                    <a:p>
                      <a:pPr marL="0" algn="ctr" defTabSz="457200" rtl="0" eaLnBrk="1" latinLnBrk="0" hangingPunct="1"/>
                      <a:r>
                        <a:rPr lang="en-US" sz="1800" kern="1200" dirty="0" smtClean="0">
                          <a:solidFill>
                            <a:schemeClr val="tx1"/>
                          </a:solidFill>
                          <a:latin typeface="+mn-lt"/>
                          <a:ea typeface="+mn-ea"/>
                          <a:cs typeface="+mn-cs"/>
                        </a:rPr>
                        <a:t>375,228</a:t>
                      </a:r>
                    </a:p>
                    <a:p>
                      <a:pPr marL="0" algn="ctr" defTabSz="457200" rtl="0" eaLnBrk="1" latinLnBrk="0" hangingPunct="1"/>
                      <a:endParaRPr lang="en-US" sz="1800" kern="1200" dirty="0">
                        <a:solidFill>
                          <a:schemeClr val="tx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tx1"/>
                          </a:solidFill>
                          <a:latin typeface="+mn-lt"/>
                          <a:ea typeface="+mn-ea"/>
                          <a:cs typeface="+mn-cs"/>
                        </a:rPr>
                        <a:t>372,340</a:t>
                      </a:r>
                      <a:endParaRPr lang="en-US" sz="1800" kern="1200" dirty="0">
                        <a:solidFill>
                          <a:schemeClr val="tx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tx1"/>
                          </a:solidFill>
                          <a:latin typeface="+mn-lt"/>
                          <a:ea typeface="+mn-ea"/>
                          <a:cs typeface="+mn-cs"/>
                        </a:rPr>
                        <a:t>2,888</a:t>
                      </a:r>
                      <a:endParaRPr lang="en-US" sz="1800" kern="1200" dirty="0">
                        <a:solidFill>
                          <a:schemeClr val="tx1"/>
                        </a:solidFill>
                        <a:latin typeface="+mn-lt"/>
                        <a:ea typeface="+mn-ea"/>
                        <a:cs typeface="+mn-cs"/>
                      </a:endParaRPr>
                    </a:p>
                  </a:txBody>
                  <a:tcPr anchor="ctr"/>
                </a:tc>
              </a:tr>
              <a:tr h="704686">
                <a:tc>
                  <a:txBody>
                    <a:bodyPr/>
                    <a:lstStyle/>
                    <a:p>
                      <a:pPr algn="l"/>
                      <a:r>
                        <a:rPr lang="en-US" dirty="0" smtClean="0"/>
                        <a:t>Harvest Ridge</a:t>
                      </a:r>
                    </a:p>
                    <a:p>
                      <a:pPr algn="l"/>
                      <a:r>
                        <a:rPr lang="en-US" dirty="0" smtClean="0"/>
                        <a:t>Placer Academy</a:t>
                      </a:r>
                      <a:endParaRPr lang="en-US" dirty="0"/>
                    </a:p>
                  </a:txBody>
                  <a:tcPr/>
                </a:tc>
                <a:tc>
                  <a:txBody>
                    <a:bodyPr/>
                    <a:lstStyle/>
                    <a:p>
                      <a:pPr marL="0" algn="ctr" defTabSz="914400" rtl="0" eaLnBrk="1" latinLnBrk="0" hangingPunct="1"/>
                      <a:r>
                        <a:rPr lang="en-US" sz="1800" kern="1200" dirty="0" smtClean="0">
                          <a:solidFill>
                            <a:schemeClr val="tx1"/>
                          </a:solidFill>
                          <a:latin typeface="+mn-lt"/>
                          <a:ea typeface="+mn-ea"/>
                          <a:cs typeface="+mn-cs"/>
                        </a:rPr>
                        <a:t>0</a:t>
                      </a:r>
                      <a:endParaRPr lang="en-US" sz="1800" kern="1200" dirty="0">
                        <a:solidFill>
                          <a:schemeClr val="tx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tx1"/>
                          </a:solidFill>
                          <a:latin typeface="+mn-lt"/>
                          <a:ea typeface="+mn-ea"/>
                          <a:cs typeface="+mn-cs"/>
                        </a:rPr>
                        <a:t>608,967</a:t>
                      </a:r>
                      <a:endParaRPr lang="en-US" sz="1800" kern="1200" dirty="0">
                        <a:solidFill>
                          <a:schemeClr val="tx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tx1"/>
                          </a:solidFill>
                          <a:latin typeface="+mn-lt"/>
                          <a:ea typeface="+mn-ea"/>
                          <a:cs typeface="+mn-cs"/>
                        </a:rPr>
                        <a:t>604,471</a:t>
                      </a:r>
                      <a:endParaRPr lang="en-US" sz="1800" kern="1200" dirty="0">
                        <a:solidFill>
                          <a:schemeClr val="tx1"/>
                        </a:solidFill>
                        <a:latin typeface="+mn-lt"/>
                        <a:ea typeface="+mn-ea"/>
                        <a:cs typeface="+mn-cs"/>
                      </a:endParaRPr>
                    </a:p>
                  </a:txBody>
                  <a:tcPr anchor="ctr"/>
                </a:tc>
                <a:tc>
                  <a:txBody>
                    <a:bodyPr/>
                    <a:lstStyle/>
                    <a:p>
                      <a:pPr marL="0" algn="ctr" defTabSz="914400" rtl="0" eaLnBrk="1" latinLnBrk="0" hangingPunct="1"/>
                      <a:r>
                        <a:rPr lang="en-US" sz="1800" kern="1200" dirty="0" smtClean="0">
                          <a:solidFill>
                            <a:schemeClr val="tx1"/>
                          </a:solidFill>
                          <a:latin typeface="+mn-lt"/>
                          <a:ea typeface="+mn-ea"/>
                          <a:cs typeface="+mn-cs"/>
                        </a:rPr>
                        <a:t>4,496</a:t>
                      </a:r>
                      <a:endParaRPr lang="en-US" sz="1800" kern="1200" dirty="0">
                        <a:solidFill>
                          <a:schemeClr val="tx1"/>
                        </a:solidFill>
                        <a:latin typeface="+mn-lt"/>
                        <a:ea typeface="+mn-ea"/>
                        <a:cs typeface="+mn-cs"/>
                      </a:endParaRPr>
                    </a:p>
                  </a:txBody>
                  <a:tcPr anchor="ctr"/>
                </a:tc>
              </a:tr>
            </a:tbl>
          </a:graphicData>
        </a:graphic>
      </p:graphicFrame>
      <p:sp>
        <p:nvSpPr>
          <p:cNvPr id="7" name="Date Placeholder 6"/>
          <p:cNvSpPr>
            <a:spLocks noGrp="1"/>
          </p:cNvSpPr>
          <p:nvPr>
            <p:ph type="dt" sz="half" idx="10"/>
          </p:nvPr>
        </p:nvSpPr>
        <p:spPr/>
        <p:txBody>
          <a:bodyPr/>
          <a:lstStyle/>
          <a:p>
            <a:r>
              <a:rPr lang="en-US" dirty="0" smtClean="0"/>
              <a:t>9/13/2017</a:t>
            </a:r>
            <a:endParaRPr lang="en-US" dirty="0"/>
          </a:p>
        </p:txBody>
      </p:sp>
      <p:sp>
        <p:nvSpPr>
          <p:cNvPr id="3" name="Footer Placeholder 2"/>
          <p:cNvSpPr>
            <a:spLocks noGrp="1"/>
          </p:cNvSpPr>
          <p:nvPr>
            <p:ph type="ftr" sz="quarter" idx="11"/>
          </p:nvPr>
        </p:nvSpPr>
        <p:spPr>
          <a:xfrm>
            <a:off x="8365465" y="6456698"/>
            <a:ext cx="3633458" cy="365125"/>
          </a:xfrm>
        </p:spPr>
        <p:txBody>
          <a:bodyPr/>
          <a:lstStyle/>
          <a:p>
            <a:r>
              <a:rPr lang="en-US" dirty="0" smtClean="0"/>
              <a:t>2016/2017 Unaudited Actuals</a:t>
            </a:r>
            <a:endParaRPr lang="en-US" dirty="0"/>
          </a:p>
        </p:txBody>
      </p:sp>
      <p:sp>
        <p:nvSpPr>
          <p:cNvPr id="6" name="Rectangle 5"/>
          <p:cNvSpPr/>
          <p:nvPr/>
        </p:nvSpPr>
        <p:spPr>
          <a:xfrm>
            <a:off x="0" y="3507464"/>
            <a:ext cx="12290961" cy="461665"/>
          </a:xfrm>
          <a:prstGeom prst="rect">
            <a:avLst/>
          </a:prstGeom>
        </p:spPr>
        <p:txBody>
          <a:bodyPr wrap="square">
            <a:spAutoFit/>
          </a:bodyPr>
          <a:lstStyle/>
          <a:p>
            <a:endParaRPr lang="en-US" sz="1200" dirty="0"/>
          </a:p>
          <a:p>
            <a:endParaRPr lang="en-US" sz="1200" dirty="0">
              <a:solidFill>
                <a:srgbClr val="000000"/>
              </a:solidFill>
              <a:latin typeface="Calibri" panose="020F0502020204030204" pitchFamily="34" charset="0"/>
            </a:endParaRPr>
          </a:p>
        </p:txBody>
      </p:sp>
      <p:sp>
        <p:nvSpPr>
          <p:cNvPr id="4" name="Rectangle 3"/>
          <p:cNvSpPr/>
          <p:nvPr/>
        </p:nvSpPr>
        <p:spPr>
          <a:xfrm>
            <a:off x="296844" y="3969129"/>
            <a:ext cx="11486139" cy="313932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wrap="square">
            <a:spAutoFit/>
          </a:bodyPr>
          <a:lstStyle/>
          <a:p>
            <a:r>
              <a:rPr lang="en-US" b="1" dirty="0"/>
              <a:t>EPA funding is a sub-group of the State Aid calculation process and stems from the passage of Prop 30 back in 2012. It is not add-on revenue, but instead is deducted from total State Aid due (less local property taxes) and assigned a separate resource (1400) for tracking purposes by the State. This portion of State Aid, designated as EPA funding, is budgeted for certificated teacher salaries for all school sites and charter schools to stay in compliance with Prop 30 requirements. </a:t>
            </a:r>
            <a:endParaRPr lang="en-US" b="1" dirty="0" smtClean="0"/>
          </a:p>
          <a:p>
            <a:endParaRPr lang="en-US" b="1" dirty="0"/>
          </a:p>
          <a:p>
            <a:r>
              <a:rPr lang="en-US" dirty="0" smtClean="0"/>
              <a:t>On </a:t>
            </a:r>
            <a:r>
              <a:rPr lang="en-US" dirty="0"/>
              <a:t>November 8, 2016, the voters approved the California Children’s Education and Health Care Protection Act (Proposition 55) that maintains increased personal income tax rates for taxpayers in high tax brackets through 2030.  </a:t>
            </a:r>
            <a:r>
              <a:rPr lang="en-US" b="1" dirty="0"/>
              <a:t>Proposition 55 did not extend the sales tax increase; therefore, the temporary sales tax increase expired at the end of calendar year 2016.</a:t>
            </a:r>
          </a:p>
          <a:p>
            <a:endParaRPr lang="en-US" b="1" dirty="0"/>
          </a:p>
        </p:txBody>
      </p:sp>
    </p:spTree>
    <p:extLst>
      <p:ext uri="{BB962C8B-B14F-4D97-AF65-F5344CB8AC3E}">
        <p14:creationId xmlns:p14="http://schemas.microsoft.com/office/powerpoint/2010/main" val="2202370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085" y="308898"/>
            <a:ext cx="11329475" cy="844237"/>
          </a:xfrm>
          <a:ln/>
        </p:spPr>
        <p:style>
          <a:lnRef idx="3">
            <a:schemeClr val="lt1"/>
          </a:lnRef>
          <a:fillRef idx="1">
            <a:schemeClr val="accent1"/>
          </a:fillRef>
          <a:effectRef idx="1">
            <a:schemeClr val="accent1"/>
          </a:effectRef>
          <a:fontRef idx="minor">
            <a:schemeClr val="lt1"/>
          </a:fontRef>
        </p:style>
        <p:txBody>
          <a:bodyPr anchor="ctr">
            <a:normAutofit fontScale="90000"/>
          </a:bodyPr>
          <a:lstStyle/>
          <a:p>
            <a:r>
              <a:rPr lang="en-US" sz="4000" dirty="0" smtClean="0">
                <a:latin typeface="+mn-lt"/>
              </a:rPr>
              <a:t>Newcastle Elementary/Newcastle Charter School</a:t>
            </a:r>
            <a:endParaRPr lang="en-US" sz="4000" dirty="0">
              <a:latin typeface="+mn-lt"/>
            </a:endParaRPr>
          </a:p>
        </p:txBody>
      </p:sp>
      <p:sp>
        <p:nvSpPr>
          <p:cNvPr id="4" name="Date Placeholder 3"/>
          <p:cNvSpPr>
            <a:spLocks noGrp="1"/>
          </p:cNvSpPr>
          <p:nvPr>
            <p:ph type="dt" sz="half" idx="10"/>
          </p:nvPr>
        </p:nvSpPr>
        <p:spPr/>
        <p:txBody>
          <a:bodyPr/>
          <a:lstStyle/>
          <a:p>
            <a:r>
              <a:rPr lang="en-US" dirty="0" smtClean="0"/>
              <a:t>9/13/2017</a:t>
            </a:r>
            <a:endParaRPr lang="en-US" dirty="0"/>
          </a:p>
        </p:txBody>
      </p:sp>
      <p:sp>
        <p:nvSpPr>
          <p:cNvPr id="3" name="Footer Placeholder 2"/>
          <p:cNvSpPr>
            <a:spLocks noGrp="1"/>
          </p:cNvSpPr>
          <p:nvPr>
            <p:ph type="ftr" sz="quarter" idx="11"/>
          </p:nvPr>
        </p:nvSpPr>
        <p:spPr>
          <a:xfrm>
            <a:off x="1487400" y="6341107"/>
            <a:ext cx="7619999" cy="365125"/>
          </a:xfrm>
        </p:spPr>
        <p:txBody>
          <a:bodyPr/>
          <a:lstStyle/>
          <a:p>
            <a:r>
              <a:rPr lang="en-US" dirty="0" smtClean="0"/>
              <a:t>2016/2017 Unaudited Actuals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2329" y="1355409"/>
            <a:ext cx="6108200" cy="4581150"/>
          </a:xfrm>
          <a:prstGeom prst="rect">
            <a:avLst/>
          </a:prstGeom>
        </p:spPr>
      </p:pic>
      <p:sp>
        <p:nvSpPr>
          <p:cNvPr id="5" name="TextBox 4"/>
          <p:cNvSpPr txBox="1"/>
          <p:nvPr/>
        </p:nvSpPr>
        <p:spPr>
          <a:xfrm>
            <a:off x="3446055" y="6130437"/>
            <a:ext cx="2927404" cy="276999"/>
          </a:xfrm>
          <a:prstGeom prst="rect">
            <a:avLst/>
          </a:prstGeom>
          <a:noFill/>
        </p:spPr>
        <p:txBody>
          <a:bodyPr wrap="none" rtlCol="0">
            <a:spAutoFit/>
          </a:bodyPr>
          <a:lstStyle/>
          <a:p>
            <a:r>
              <a:rPr lang="en-US" sz="1200" dirty="0" smtClean="0"/>
              <a:t>2016/2017 Open House Performance</a:t>
            </a:r>
            <a:endParaRPr lang="en-US" sz="1200" dirty="0"/>
          </a:p>
        </p:txBody>
      </p:sp>
    </p:spTree>
    <p:extLst>
      <p:ext uri="{BB962C8B-B14F-4D97-AF65-F5344CB8AC3E}">
        <p14:creationId xmlns:p14="http://schemas.microsoft.com/office/powerpoint/2010/main" val="1338252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p:cNvGraphicFramePr>
            <a:graphicFrameLocks/>
          </p:cNvGraphicFramePr>
          <p:nvPr>
            <p:extLst>
              <p:ext uri="{D42A27DB-BD31-4B8C-83A1-F6EECF244321}">
                <p14:modId xmlns:p14="http://schemas.microsoft.com/office/powerpoint/2010/main" val="2947192435"/>
              </p:ext>
            </p:extLst>
          </p:nvPr>
        </p:nvGraphicFramePr>
        <p:xfrm>
          <a:off x="1064944" y="1109280"/>
          <a:ext cx="10638185" cy="4976207"/>
        </p:xfrm>
        <a:graphic>
          <a:graphicData uri="http://schemas.openxmlformats.org/drawingml/2006/table">
            <a:tbl>
              <a:tblPr firstRow="1" bandRow="1">
                <a:effectLst>
                  <a:innerShdw blurRad="63500" dist="50800" dir="16200000">
                    <a:prstClr val="black">
                      <a:alpha val="50000"/>
                    </a:prstClr>
                  </a:innerShdw>
                </a:effectLst>
                <a:tableStyleId>{B301B821-A1FF-4177-AEE7-76D212191A09}</a:tableStyleId>
              </a:tblPr>
              <a:tblGrid>
                <a:gridCol w="2127637"/>
                <a:gridCol w="2127637"/>
                <a:gridCol w="2127637"/>
                <a:gridCol w="2127637"/>
                <a:gridCol w="2127637"/>
              </a:tblGrid>
              <a:tr h="1073960">
                <a:tc>
                  <a:txBody>
                    <a:bodyPr/>
                    <a:lstStyle/>
                    <a:p>
                      <a:r>
                        <a:rPr lang="en-US" dirty="0" smtClean="0">
                          <a:solidFill>
                            <a:schemeClr val="tx2"/>
                          </a:solidFill>
                          <a:latin typeface="+mn-lt"/>
                        </a:rPr>
                        <a:t>Unrestricted/</a:t>
                      </a:r>
                    </a:p>
                    <a:p>
                      <a:r>
                        <a:rPr lang="en-US" dirty="0" smtClean="0">
                          <a:solidFill>
                            <a:schemeClr val="tx2"/>
                          </a:solidFill>
                          <a:latin typeface="+mn-lt"/>
                        </a:rPr>
                        <a:t>Restricted</a:t>
                      </a:r>
                    </a:p>
                    <a:p>
                      <a:r>
                        <a:rPr lang="en-US" dirty="0" smtClean="0">
                          <a:solidFill>
                            <a:schemeClr val="tx2"/>
                          </a:solidFill>
                          <a:latin typeface="+mn-lt"/>
                        </a:rPr>
                        <a:t>Revenue</a:t>
                      </a:r>
                      <a:endParaRPr lang="en-US" dirty="0">
                        <a:solidFill>
                          <a:schemeClr val="tx2"/>
                        </a:solidFill>
                        <a:latin typeface="+mn-lt"/>
                      </a:endParaRPr>
                    </a:p>
                  </a:txBody>
                  <a:tcPr>
                    <a:solidFill>
                      <a:schemeClr val="accent4">
                        <a:lumMod val="60000"/>
                        <a:lumOff val="40000"/>
                      </a:schemeClr>
                    </a:solidFill>
                  </a:tcPr>
                </a:tc>
                <a:tc>
                  <a:txBody>
                    <a:bodyPr/>
                    <a:lstStyle/>
                    <a:p>
                      <a:pPr algn="ctr"/>
                      <a:r>
                        <a:rPr lang="en-US" dirty="0" smtClean="0">
                          <a:solidFill>
                            <a:schemeClr val="tx2"/>
                          </a:solidFill>
                          <a:latin typeface="+mn-lt"/>
                        </a:rPr>
                        <a:t>NES</a:t>
                      </a:r>
                      <a:endParaRPr lang="en-US" dirty="0">
                        <a:solidFill>
                          <a:schemeClr val="tx2"/>
                        </a:solidFill>
                        <a:latin typeface="+mn-lt"/>
                      </a:endParaRPr>
                    </a:p>
                  </a:txBody>
                  <a:tcPr anchor="ctr">
                    <a:solidFill>
                      <a:schemeClr val="accent4">
                        <a:lumMod val="60000"/>
                        <a:lumOff val="40000"/>
                      </a:schemeClr>
                    </a:solidFill>
                  </a:tcPr>
                </a:tc>
                <a:tc>
                  <a:txBody>
                    <a:bodyPr/>
                    <a:lstStyle/>
                    <a:p>
                      <a:pPr algn="ctr"/>
                      <a:r>
                        <a:rPr lang="en-US" dirty="0" smtClean="0">
                          <a:solidFill>
                            <a:schemeClr val="tx2"/>
                          </a:solidFill>
                          <a:latin typeface="+mn-lt"/>
                        </a:rPr>
                        <a:t>NCS</a:t>
                      </a:r>
                      <a:endParaRPr lang="en-US" dirty="0">
                        <a:solidFill>
                          <a:schemeClr val="tx2"/>
                        </a:solidFill>
                        <a:latin typeface="+mn-lt"/>
                      </a:endParaRPr>
                    </a:p>
                  </a:txBody>
                  <a:tcPr anchor="ctr">
                    <a:solidFill>
                      <a:schemeClr val="accent4">
                        <a:lumMod val="60000"/>
                        <a:lumOff val="40000"/>
                      </a:schemeClr>
                    </a:solidFill>
                  </a:tcPr>
                </a:tc>
                <a:tc>
                  <a:txBody>
                    <a:bodyPr/>
                    <a:lstStyle/>
                    <a:p>
                      <a:pPr algn="ctr"/>
                      <a:r>
                        <a:rPr lang="en-US" dirty="0" smtClean="0">
                          <a:solidFill>
                            <a:schemeClr val="tx2"/>
                          </a:solidFill>
                          <a:latin typeface="+mn-lt"/>
                        </a:rPr>
                        <a:t>Total</a:t>
                      </a:r>
                      <a:endParaRPr lang="en-US" dirty="0">
                        <a:solidFill>
                          <a:schemeClr val="tx2"/>
                        </a:solidFill>
                        <a:latin typeface="+mn-lt"/>
                      </a:endParaRPr>
                    </a:p>
                  </a:txBody>
                  <a:tcPr anchor="ctr">
                    <a:solidFill>
                      <a:schemeClr val="accent4">
                        <a:lumMod val="60000"/>
                        <a:lumOff val="40000"/>
                      </a:schemeClr>
                    </a:solidFill>
                  </a:tcPr>
                </a:tc>
                <a:tc>
                  <a:txBody>
                    <a:bodyPr/>
                    <a:lstStyle/>
                    <a:p>
                      <a:pPr algn="ctr"/>
                      <a:r>
                        <a:rPr lang="en-US" dirty="0" smtClean="0">
                          <a:solidFill>
                            <a:schemeClr val="tx2"/>
                          </a:solidFill>
                          <a:latin typeface="+mn-lt"/>
                        </a:rPr>
                        <a:t>Notes</a:t>
                      </a:r>
                      <a:endParaRPr lang="en-US" dirty="0">
                        <a:solidFill>
                          <a:schemeClr val="tx2"/>
                        </a:solidFill>
                        <a:latin typeface="+mn-lt"/>
                      </a:endParaRPr>
                    </a:p>
                  </a:txBody>
                  <a:tcPr anchor="ctr">
                    <a:solidFill>
                      <a:schemeClr val="accent4">
                        <a:lumMod val="60000"/>
                        <a:lumOff val="40000"/>
                      </a:schemeClr>
                    </a:solidFill>
                  </a:tcPr>
                </a:tc>
              </a:tr>
              <a:tr h="751772">
                <a:tc>
                  <a:txBody>
                    <a:bodyPr/>
                    <a:lstStyle/>
                    <a:p>
                      <a:r>
                        <a:rPr lang="en-US" dirty="0" smtClean="0">
                          <a:latin typeface="+mn-lt"/>
                        </a:rPr>
                        <a:t>LCFF Revenue</a:t>
                      </a:r>
                    </a:p>
                    <a:p>
                      <a:r>
                        <a:rPr lang="en-US" sz="1600" dirty="0" smtClean="0">
                          <a:latin typeface="+mn-lt"/>
                        </a:rPr>
                        <a:t>Supplemental</a:t>
                      </a:r>
                      <a:r>
                        <a:rPr lang="en-US" sz="1600" baseline="0" dirty="0" smtClean="0">
                          <a:latin typeface="+mn-lt"/>
                        </a:rPr>
                        <a:t> Funding</a:t>
                      </a:r>
                      <a:endParaRPr lang="en-US" sz="1600" dirty="0">
                        <a:latin typeface="+mn-lt"/>
                      </a:endParaRPr>
                    </a:p>
                  </a:txBody>
                  <a:tcPr/>
                </a:tc>
                <a:tc>
                  <a:txBody>
                    <a:bodyPr/>
                    <a:lstStyle/>
                    <a:p>
                      <a:pPr algn="ctr"/>
                      <a:r>
                        <a:rPr lang="en-US" dirty="0" smtClean="0">
                          <a:latin typeface="+mn-lt"/>
                        </a:rPr>
                        <a:t>*6,198,722</a:t>
                      </a:r>
                    </a:p>
                  </a:txBody>
                  <a:tcPr/>
                </a:tc>
                <a:tc>
                  <a:txBody>
                    <a:bodyPr/>
                    <a:lstStyle/>
                    <a:p>
                      <a:pPr algn="ctr"/>
                      <a:r>
                        <a:rPr lang="en-US" dirty="0" smtClean="0">
                          <a:latin typeface="+mn-lt"/>
                        </a:rPr>
                        <a:t>2,168,987</a:t>
                      </a:r>
                      <a:endParaRPr lang="en-US" dirty="0">
                        <a:latin typeface="+mn-lt"/>
                      </a:endParaRPr>
                    </a:p>
                  </a:txBody>
                  <a:tcPr/>
                </a:tc>
                <a:tc>
                  <a:txBody>
                    <a:bodyPr/>
                    <a:lstStyle/>
                    <a:p>
                      <a:pPr algn="ctr"/>
                      <a:r>
                        <a:rPr lang="en-US" dirty="0" smtClean="0">
                          <a:latin typeface="+mn-lt"/>
                        </a:rPr>
                        <a:t>8,367,709</a:t>
                      </a:r>
                      <a:endParaRPr lang="en-US" dirty="0">
                        <a:latin typeface="+mn-lt"/>
                      </a:endParaRPr>
                    </a:p>
                  </a:txBody>
                  <a:tcPr>
                    <a:solidFill>
                      <a:schemeClr val="accent2">
                        <a:lumMod val="60000"/>
                        <a:lumOff val="40000"/>
                      </a:schemeClr>
                    </a:solidFill>
                  </a:tcPr>
                </a:tc>
                <a:tc>
                  <a:txBody>
                    <a:bodyPr/>
                    <a:lstStyle/>
                    <a:p>
                      <a:r>
                        <a:rPr lang="en-US" sz="1400" b="1" dirty="0" smtClean="0">
                          <a:latin typeface="+mn-lt"/>
                        </a:rPr>
                        <a:t>NES Includes Basic</a:t>
                      </a:r>
                      <a:r>
                        <a:rPr lang="en-US" sz="1400" b="1" baseline="0" dirty="0" smtClean="0">
                          <a:latin typeface="+mn-lt"/>
                        </a:rPr>
                        <a:t> Aid Supplemental Funding</a:t>
                      </a:r>
                      <a:endParaRPr lang="en-US" sz="1400" b="1" dirty="0">
                        <a:latin typeface="+mn-lt"/>
                      </a:endParaRPr>
                    </a:p>
                  </a:txBody>
                  <a:tcPr/>
                </a:tc>
              </a:tr>
              <a:tr h="751772">
                <a:tc>
                  <a:txBody>
                    <a:bodyPr/>
                    <a:lstStyle/>
                    <a:p>
                      <a:r>
                        <a:rPr lang="en-US" dirty="0" smtClean="0">
                          <a:latin typeface="+mn-lt"/>
                        </a:rPr>
                        <a:t>Federal Revenue</a:t>
                      </a:r>
                      <a:endParaRPr lang="en-US" dirty="0">
                        <a:latin typeface="+mn-lt"/>
                      </a:endParaRPr>
                    </a:p>
                  </a:txBody>
                  <a:tcPr/>
                </a:tc>
                <a:tc>
                  <a:txBody>
                    <a:bodyPr/>
                    <a:lstStyle/>
                    <a:p>
                      <a:pPr algn="ctr"/>
                      <a:r>
                        <a:rPr lang="en-US" dirty="0" smtClean="0">
                          <a:latin typeface="+mn-lt"/>
                        </a:rPr>
                        <a:t>122,344</a:t>
                      </a:r>
                      <a:endParaRPr lang="en-US" dirty="0">
                        <a:latin typeface="+mn-lt"/>
                      </a:endParaRPr>
                    </a:p>
                  </a:txBody>
                  <a:tcPr/>
                </a:tc>
                <a:tc>
                  <a:txBody>
                    <a:bodyPr/>
                    <a:lstStyle/>
                    <a:p>
                      <a:pPr algn="ctr"/>
                      <a:r>
                        <a:rPr lang="en-US" dirty="0" smtClean="0">
                          <a:latin typeface="+mn-lt"/>
                        </a:rPr>
                        <a:t>0</a:t>
                      </a:r>
                      <a:endParaRPr lang="en-US" dirty="0">
                        <a:latin typeface="+mn-lt"/>
                      </a:endParaRPr>
                    </a:p>
                  </a:txBody>
                  <a:tcPr/>
                </a:tc>
                <a:tc>
                  <a:txBody>
                    <a:bodyPr/>
                    <a:lstStyle/>
                    <a:p>
                      <a:pPr algn="ctr"/>
                      <a:r>
                        <a:rPr lang="en-US" dirty="0" smtClean="0">
                          <a:latin typeface="+mn-lt"/>
                        </a:rPr>
                        <a:t>122,344</a:t>
                      </a:r>
                      <a:endParaRPr lang="en-US" dirty="0">
                        <a:latin typeface="+mn-lt"/>
                      </a:endParaRPr>
                    </a:p>
                  </a:txBody>
                  <a:tcPr>
                    <a:solidFill>
                      <a:schemeClr val="accent2">
                        <a:lumMod val="60000"/>
                        <a:lumOff val="40000"/>
                      </a:schemeClr>
                    </a:solidFill>
                  </a:tcPr>
                </a:tc>
                <a:tc>
                  <a:txBody>
                    <a:bodyPr/>
                    <a:lstStyle/>
                    <a:p>
                      <a:r>
                        <a:rPr lang="en-US" b="1" dirty="0" smtClean="0">
                          <a:latin typeface="+mn-lt"/>
                        </a:rPr>
                        <a:t>Title l &amp; II</a:t>
                      </a:r>
                    </a:p>
                    <a:p>
                      <a:r>
                        <a:rPr lang="en-US" b="1" dirty="0" smtClean="0">
                          <a:latin typeface="+mn-lt"/>
                        </a:rPr>
                        <a:t>Fed Spec Ed</a:t>
                      </a:r>
                      <a:endParaRPr lang="en-US" b="1" dirty="0">
                        <a:latin typeface="+mn-lt"/>
                      </a:endParaRPr>
                    </a:p>
                  </a:txBody>
                  <a:tcPr/>
                </a:tc>
              </a:tr>
              <a:tr h="751772">
                <a:tc>
                  <a:txBody>
                    <a:bodyPr/>
                    <a:lstStyle/>
                    <a:p>
                      <a:r>
                        <a:rPr lang="en-US" dirty="0" smtClean="0">
                          <a:latin typeface="+mn-lt"/>
                        </a:rPr>
                        <a:t>State Revenue</a:t>
                      </a:r>
                    </a:p>
                    <a:p>
                      <a:endParaRPr lang="en-US" dirty="0">
                        <a:latin typeface="+mn-lt"/>
                      </a:endParaRPr>
                    </a:p>
                  </a:txBody>
                  <a:tcPr/>
                </a:tc>
                <a:tc>
                  <a:txBody>
                    <a:bodyPr/>
                    <a:lstStyle/>
                    <a:p>
                      <a:pPr algn="ctr"/>
                      <a:r>
                        <a:rPr lang="en-US" dirty="0" smtClean="0">
                          <a:latin typeface="+mn-lt"/>
                        </a:rPr>
                        <a:t>304,954</a:t>
                      </a:r>
                      <a:endParaRPr lang="en-US" dirty="0">
                        <a:latin typeface="+mn-lt"/>
                      </a:endParaRPr>
                    </a:p>
                  </a:txBody>
                  <a:tcPr/>
                </a:tc>
                <a:tc>
                  <a:txBody>
                    <a:bodyPr/>
                    <a:lstStyle/>
                    <a:p>
                      <a:pPr algn="ctr"/>
                      <a:r>
                        <a:rPr lang="en-US" dirty="0" smtClean="0">
                          <a:latin typeface="+mn-lt"/>
                        </a:rPr>
                        <a:t>410,077</a:t>
                      </a:r>
                      <a:endParaRPr lang="en-US" dirty="0">
                        <a:latin typeface="+mn-lt"/>
                      </a:endParaRPr>
                    </a:p>
                  </a:txBody>
                  <a:tcPr/>
                </a:tc>
                <a:tc>
                  <a:txBody>
                    <a:bodyPr/>
                    <a:lstStyle/>
                    <a:p>
                      <a:pPr algn="ctr"/>
                      <a:r>
                        <a:rPr lang="en-US" dirty="0" smtClean="0">
                          <a:latin typeface="+mn-lt"/>
                        </a:rPr>
                        <a:t>715,031</a:t>
                      </a:r>
                      <a:endParaRPr lang="en-US" dirty="0">
                        <a:latin typeface="+mn-lt"/>
                      </a:endParaRPr>
                    </a:p>
                  </a:txBody>
                  <a:tcPr>
                    <a:solidFill>
                      <a:schemeClr val="accent2">
                        <a:lumMod val="60000"/>
                        <a:lumOff val="40000"/>
                      </a:schemeClr>
                    </a:solidFill>
                  </a:tcPr>
                </a:tc>
                <a:tc>
                  <a:txBody>
                    <a:bodyPr/>
                    <a:lstStyle/>
                    <a:p>
                      <a:r>
                        <a:rPr lang="en-US" sz="1400" b="1" dirty="0" smtClean="0">
                          <a:latin typeface="+mn-lt"/>
                        </a:rPr>
                        <a:t>Lottery</a:t>
                      </a:r>
                    </a:p>
                    <a:p>
                      <a:r>
                        <a:rPr lang="en-US" sz="1400" b="1" dirty="0" smtClean="0">
                          <a:latin typeface="+mn-lt"/>
                        </a:rPr>
                        <a:t>Mandated Costs</a:t>
                      </a:r>
                    </a:p>
                    <a:p>
                      <a:r>
                        <a:rPr lang="en-US" sz="1400" b="1" dirty="0" smtClean="0">
                          <a:latin typeface="+mn-lt"/>
                        </a:rPr>
                        <a:t>*STRS on Behalf</a:t>
                      </a:r>
                      <a:endParaRPr lang="en-US" sz="1400" b="1" dirty="0">
                        <a:latin typeface="+mn-lt"/>
                      </a:endParaRPr>
                    </a:p>
                  </a:txBody>
                  <a:tcPr/>
                </a:tc>
              </a:tr>
              <a:tr h="722303">
                <a:tc>
                  <a:txBody>
                    <a:bodyPr/>
                    <a:lstStyle/>
                    <a:p>
                      <a:r>
                        <a:rPr lang="en-US" dirty="0" smtClean="0">
                          <a:latin typeface="+mn-lt"/>
                        </a:rPr>
                        <a:t>Local</a:t>
                      </a:r>
                      <a:r>
                        <a:rPr lang="en-US" baseline="0" dirty="0" smtClean="0">
                          <a:latin typeface="+mn-lt"/>
                        </a:rPr>
                        <a:t> Revenue</a:t>
                      </a:r>
                      <a:endParaRPr lang="en-US" dirty="0">
                        <a:latin typeface="+mn-lt"/>
                      </a:endParaRPr>
                    </a:p>
                  </a:txBody>
                  <a:tcPr/>
                </a:tc>
                <a:tc>
                  <a:txBody>
                    <a:bodyPr/>
                    <a:lstStyle/>
                    <a:p>
                      <a:pPr algn="ctr"/>
                      <a:r>
                        <a:rPr lang="en-US" dirty="0" smtClean="0">
                          <a:latin typeface="+mn-lt"/>
                        </a:rPr>
                        <a:t>241,835</a:t>
                      </a:r>
                      <a:endParaRPr lang="en-US" dirty="0">
                        <a:latin typeface="+mn-lt"/>
                      </a:endParaRPr>
                    </a:p>
                  </a:txBody>
                  <a:tcPr/>
                </a:tc>
                <a:tc>
                  <a:txBody>
                    <a:bodyPr/>
                    <a:lstStyle/>
                    <a:p>
                      <a:pPr algn="ctr"/>
                      <a:r>
                        <a:rPr lang="en-US" dirty="0" smtClean="0">
                          <a:latin typeface="+mn-lt"/>
                        </a:rPr>
                        <a:t>6,020</a:t>
                      </a:r>
                      <a:endParaRPr lang="en-US" dirty="0">
                        <a:latin typeface="+mn-lt"/>
                      </a:endParaRPr>
                    </a:p>
                  </a:txBody>
                  <a:tcPr/>
                </a:tc>
                <a:tc>
                  <a:txBody>
                    <a:bodyPr/>
                    <a:lstStyle/>
                    <a:p>
                      <a:pPr algn="ctr"/>
                      <a:r>
                        <a:rPr lang="en-US" dirty="0" smtClean="0">
                          <a:latin typeface="+mn-lt"/>
                        </a:rPr>
                        <a:t>247,855</a:t>
                      </a:r>
                      <a:endParaRPr lang="en-US" dirty="0">
                        <a:latin typeface="+mn-lt"/>
                      </a:endParaRPr>
                    </a:p>
                  </a:txBody>
                  <a:tcPr>
                    <a:solidFill>
                      <a:schemeClr val="accent2">
                        <a:lumMod val="60000"/>
                        <a:lumOff val="40000"/>
                      </a:schemeClr>
                    </a:solidFill>
                  </a:tcPr>
                </a:tc>
                <a:tc>
                  <a:txBody>
                    <a:bodyPr/>
                    <a:lstStyle/>
                    <a:p>
                      <a:r>
                        <a:rPr lang="en-US" sz="1600" b="1" baseline="0" dirty="0" smtClean="0">
                          <a:latin typeface="+mn-lt"/>
                        </a:rPr>
                        <a:t>Interest</a:t>
                      </a:r>
                    </a:p>
                    <a:p>
                      <a:r>
                        <a:rPr lang="en-US" sz="1600" b="1" baseline="0" dirty="0" smtClean="0">
                          <a:latin typeface="+mn-lt"/>
                        </a:rPr>
                        <a:t>Oversight Fees</a:t>
                      </a:r>
                    </a:p>
                    <a:p>
                      <a:r>
                        <a:rPr lang="en-US" sz="1600" b="1" baseline="0" dirty="0" smtClean="0">
                          <a:latin typeface="+mn-lt"/>
                        </a:rPr>
                        <a:t>SELPA Revenue</a:t>
                      </a:r>
                      <a:endParaRPr lang="en-US" sz="1600" b="1" dirty="0">
                        <a:latin typeface="+mn-lt"/>
                      </a:endParaRPr>
                    </a:p>
                  </a:txBody>
                  <a:tcPr/>
                </a:tc>
              </a:tr>
              <a:tr h="722303">
                <a:tc>
                  <a:txBody>
                    <a:bodyPr/>
                    <a:lstStyle/>
                    <a:p>
                      <a:r>
                        <a:rPr lang="en-US" dirty="0" smtClean="0">
                          <a:latin typeface="+mn-lt"/>
                        </a:rPr>
                        <a:t>Total </a:t>
                      </a:r>
                      <a:endParaRPr lang="en-US" dirty="0">
                        <a:latin typeface="+mn-lt"/>
                      </a:endParaRPr>
                    </a:p>
                  </a:txBody>
                  <a:tcPr/>
                </a:tc>
                <a:tc>
                  <a:txBody>
                    <a:bodyPr/>
                    <a:lstStyle/>
                    <a:p>
                      <a:pPr algn="ctr"/>
                      <a:r>
                        <a:rPr lang="en-US" dirty="0" smtClean="0">
                          <a:latin typeface="+mn-lt"/>
                        </a:rPr>
                        <a:t>6,867,855</a:t>
                      </a:r>
                      <a:endParaRPr lang="en-US" dirty="0">
                        <a:latin typeface="+mn-lt"/>
                      </a:endParaRPr>
                    </a:p>
                  </a:txBody>
                  <a:tcPr/>
                </a:tc>
                <a:tc>
                  <a:txBody>
                    <a:bodyPr/>
                    <a:lstStyle/>
                    <a:p>
                      <a:pPr algn="ctr"/>
                      <a:r>
                        <a:rPr lang="en-US" dirty="0" smtClean="0">
                          <a:latin typeface="+mn-lt"/>
                        </a:rPr>
                        <a:t>2,585,084</a:t>
                      </a:r>
                      <a:endParaRPr lang="en-US" dirty="0">
                        <a:latin typeface="+mn-lt"/>
                      </a:endParaRPr>
                    </a:p>
                  </a:txBody>
                  <a:tcPr/>
                </a:tc>
                <a:tc>
                  <a:txBody>
                    <a:bodyPr/>
                    <a:lstStyle/>
                    <a:p>
                      <a:pPr algn="ctr"/>
                      <a:r>
                        <a:rPr lang="en-US" dirty="0" smtClean="0">
                          <a:latin typeface="+mn-lt"/>
                        </a:rPr>
                        <a:t>9,452,939</a:t>
                      </a:r>
                      <a:endParaRPr lang="en-US" dirty="0">
                        <a:latin typeface="+mn-lt"/>
                      </a:endParaRPr>
                    </a:p>
                  </a:txBody>
                  <a:tcPr>
                    <a:solidFill>
                      <a:schemeClr val="accent2">
                        <a:lumMod val="60000"/>
                        <a:lumOff val="40000"/>
                      </a:schemeClr>
                    </a:solidFill>
                  </a:tcPr>
                </a:tc>
                <a:tc>
                  <a:txBody>
                    <a:bodyPr/>
                    <a:lstStyle/>
                    <a:p>
                      <a:endParaRPr lang="en-US" dirty="0">
                        <a:latin typeface="+mn-lt"/>
                      </a:endParaRPr>
                    </a:p>
                  </a:txBody>
                  <a:tcPr/>
                </a:tc>
              </a:tr>
            </a:tbl>
          </a:graphicData>
        </a:graphic>
      </p:graphicFrame>
      <p:sp>
        <p:nvSpPr>
          <p:cNvPr id="3" name="Rectangle 2"/>
          <p:cNvSpPr/>
          <p:nvPr/>
        </p:nvSpPr>
        <p:spPr>
          <a:xfrm>
            <a:off x="1410590" y="139372"/>
            <a:ext cx="9741262" cy="841831"/>
          </a:xfrm>
          <a:prstGeom prst="rect">
            <a:avLst/>
          </a:prstGeom>
          <a:solidFill>
            <a:schemeClr val="accent2">
              <a:lumMod val="60000"/>
              <a:lumOff val="40000"/>
            </a:schemeClr>
          </a:solidFill>
          <a:scene3d>
            <a:camera prst="orthographicFront"/>
            <a:lightRig rig="threePt" dir="t"/>
          </a:scene3d>
          <a:sp3d>
            <a:bevelT/>
          </a:sp3d>
        </p:spPr>
        <p:txBody>
          <a:bodyPr wrap="square">
            <a:spAutoFit/>
          </a:bodyPr>
          <a:lstStyle/>
          <a:p>
            <a:pPr algn="ctr"/>
            <a:r>
              <a:rPr lang="en-US" sz="2400" dirty="0"/>
              <a:t>Newcastle Elementary/Charter </a:t>
            </a:r>
            <a:r>
              <a:rPr lang="en-US" sz="2400" dirty="0" smtClean="0"/>
              <a:t>School</a:t>
            </a:r>
          </a:p>
          <a:p>
            <a:pPr algn="ctr"/>
            <a:r>
              <a:rPr lang="en-US" sz="2400" dirty="0" smtClean="0"/>
              <a:t>Unrestricted </a:t>
            </a:r>
            <a:r>
              <a:rPr lang="en-US" sz="2400" dirty="0"/>
              <a:t>&amp; Restricted Revenue </a:t>
            </a:r>
            <a:r>
              <a:rPr lang="en-US" sz="2400" dirty="0" smtClean="0"/>
              <a:t>as of June 30, 2017</a:t>
            </a:r>
            <a:endParaRPr lang="en-US" sz="2400" dirty="0"/>
          </a:p>
        </p:txBody>
      </p:sp>
      <p:sp>
        <p:nvSpPr>
          <p:cNvPr id="4" name="TextBox 3"/>
          <p:cNvSpPr txBox="1"/>
          <p:nvPr/>
        </p:nvSpPr>
        <p:spPr>
          <a:xfrm>
            <a:off x="1064944" y="6193330"/>
            <a:ext cx="9203376" cy="338554"/>
          </a:xfrm>
          <a:prstGeom prst="rect">
            <a:avLst/>
          </a:prstGeom>
          <a:noFill/>
        </p:spPr>
        <p:txBody>
          <a:bodyPr wrap="square" rtlCol="0">
            <a:spAutoFit/>
          </a:bodyPr>
          <a:lstStyle/>
          <a:p>
            <a:pPr marL="45720" indent="0">
              <a:buNone/>
            </a:pPr>
            <a:r>
              <a:rPr lang="en-US" sz="1600" dirty="0" smtClean="0">
                <a:latin typeface="Bernard MT Condensed" panose="02050806060905020404" pitchFamily="18" charset="0"/>
              </a:rPr>
              <a:t>*Supplemental Funding = 4,697,228   LCFF Funding= 1,501,494</a:t>
            </a:r>
            <a:endParaRPr lang="en-US" sz="1400" dirty="0">
              <a:latin typeface="Bernard MT Condensed" panose="02050806060905020404" pitchFamily="18" charset="0"/>
            </a:endParaRPr>
          </a:p>
        </p:txBody>
      </p:sp>
      <p:sp>
        <p:nvSpPr>
          <p:cNvPr id="6" name="Date Placeholder 5"/>
          <p:cNvSpPr>
            <a:spLocks noGrp="1"/>
          </p:cNvSpPr>
          <p:nvPr>
            <p:ph type="dt" sz="half" idx="10"/>
          </p:nvPr>
        </p:nvSpPr>
        <p:spPr/>
        <p:txBody>
          <a:bodyPr/>
          <a:lstStyle/>
          <a:p>
            <a:r>
              <a:rPr lang="en-US" dirty="0" smtClean="0"/>
              <a:t>9/13/2017</a:t>
            </a:r>
            <a:endParaRPr lang="en-US" dirty="0"/>
          </a:p>
        </p:txBody>
      </p:sp>
      <p:sp>
        <p:nvSpPr>
          <p:cNvPr id="5" name="Footer Placeholder 4"/>
          <p:cNvSpPr>
            <a:spLocks noGrp="1"/>
          </p:cNvSpPr>
          <p:nvPr>
            <p:ph type="ftr" sz="quarter" idx="11"/>
          </p:nvPr>
        </p:nvSpPr>
        <p:spPr>
          <a:xfrm>
            <a:off x="1854554" y="6510720"/>
            <a:ext cx="7619999" cy="365125"/>
          </a:xfrm>
        </p:spPr>
        <p:txBody>
          <a:bodyPr/>
          <a:lstStyle/>
          <a:p>
            <a:r>
              <a:rPr lang="en-US" dirty="0" smtClean="0"/>
              <a:t>2016/2017 Unaudited Actuals</a:t>
            </a:r>
            <a:endParaRPr lang="en-US" dirty="0"/>
          </a:p>
        </p:txBody>
      </p:sp>
    </p:spTree>
    <p:extLst>
      <p:ext uri="{BB962C8B-B14F-4D97-AF65-F5344CB8AC3E}">
        <p14:creationId xmlns:p14="http://schemas.microsoft.com/office/powerpoint/2010/main" val="2461930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sndAc>
          <p:stSnd>
            <p:snd r:embed="rId2" name="bomb.wav"/>
          </p:stSnd>
        </p:sndAc>
      </p:transition>
    </mc:Choice>
    <mc:Fallback xmlns="">
      <p:transition spd="slow">
        <p:fade/>
        <p:sndAc>
          <p:stSnd>
            <p:snd r:embed="rId3"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908385" y="6482924"/>
            <a:ext cx="7619999" cy="375076"/>
          </a:xfrm>
        </p:spPr>
        <p:txBody>
          <a:bodyPr/>
          <a:lstStyle/>
          <a:p>
            <a:r>
              <a:rPr lang="en-US" dirty="0" smtClean="0"/>
              <a:t>2016/2017 Unaudited Actuals						9/13/2017</a:t>
            </a:r>
            <a:endParaRPr lang="en-US" dirty="0"/>
          </a:p>
        </p:txBody>
      </p:sp>
      <p:sp>
        <p:nvSpPr>
          <p:cNvPr id="3" name="Rectangle 2"/>
          <p:cNvSpPr/>
          <p:nvPr/>
        </p:nvSpPr>
        <p:spPr>
          <a:xfrm>
            <a:off x="1660849" y="1125951"/>
            <a:ext cx="9227976" cy="3231654"/>
          </a:xfrm>
          <a:prstGeom prst="rect">
            <a:avLst/>
          </a:prstGeom>
        </p:spPr>
        <p:txBody>
          <a:bodyPr wrap="square">
            <a:spAutoFit/>
          </a:bodyPr>
          <a:lstStyle/>
          <a:p>
            <a:endParaRPr lang="en-US" sz="2000" b="1" dirty="0">
              <a:latin typeface="Calibri" panose="020F0502020204030204" pitchFamily="34" charset="0"/>
            </a:endParaRPr>
          </a:p>
          <a:p>
            <a:r>
              <a:rPr lang="en-US" sz="2000" b="1" u="sng" dirty="0"/>
              <a:t>CDE </a:t>
            </a:r>
            <a:r>
              <a:rPr lang="en-US" sz="2000" b="1" u="sng" dirty="0" smtClean="0"/>
              <a:t>Definition- School </a:t>
            </a:r>
            <a:r>
              <a:rPr lang="en-US" sz="2000" b="1" u="sng" dirty="0"/>
              <a:t>District Basic Aid Supplement </a:t>
            </a:r>
            <a:r>
              <a:rPr lang="en-US" sz="2000" b="1" u="sng" dirty="0" smtClean="0"/>
              <a:t>Charter School </a:t>
            </a:r>
            <a:r>
              <a:rPr lang="en-US" sz="2000" b="1" u="sng" dirty="0"/>
              <a:t>Adjustment</a:t>
            </a:r>
          </a:p>
          <a:p>
            <a:r>
              <a:rPr lang="en-US" dirty="0"/>
              <a:t>Current year state aid to backfill a school district for </a:t>
            </a:r>
            <a:r>
              <a:rPr lang="en-US" dirty="0" smtClean="0"/>
              <a:t>the loss </a:t>
            </a:r>
            <a:r>
              <a:rPr lang="en-US" dirty="0"/>
              <a:t>of local revenue to a charter school serving </a:t>
            </a:r>
            <a:r>
              <a:rPr lang="en-US" dirty="0" smtClean="0"/>
              <a:t>nonresident students.</a:t>
            </a:r>
          </a:p>
          <a:p>
            <a:endParaRPr lang="en-US" dirty="0"/>
          </a:p>
          <a:p>
            <a:r>
              <a:rPr lang="en-US" sz="2000" b="1" u="sng" dirty="0" smtClean="0"/>
              <a:t>LCFF Exhibit Reference Guide</a:t>
            </a:r>
          </a:p>
          <a:p>
            <a:r>
              <a:rPr lang="en-US" dirty="0" smtClean="0"/>
              <a:t>Basic Aid Supplement funding provides state aid for sponsoring school districts up to 70 percent of the LCFF entitlement of the pupil’s school district of residence.</a:t>
            </a:r>
          </a:p>
          <a:p>
            <a:r>
              <a:rPr lang="en-US" sz="1600" i="1" dirty="0" smtClean="0"/>
              <a:t>            Education Code Section 47663</a:t>
            </a:r>
            <a:endParaRPr lang="en-US" sz="1600" i="1" dirty="0"/>
          </a:p>
          <a:p>
            <a:endParaRPr lang="en-US" dirty="0"/>
          </a:p>
        </p:txBody>
      </p:sp>
      <p:sp>
        <p:nvSpPr>
          <p:cNvPr id="4" name="TextBox 3"/>
          <p:cNvSpPr txBox="1"/>
          <p:nvPr/>
        </p:nvSpPr>
        <p:spPr>
          <a:xfrm>
            <a:off x="1660849" y="541176"/>
            <a:ext cx="9013371" cy="584775"/>
          </a:xfrm>
          <a:prstGeom prst="rect">
            <a:avLst/>
          </a:prstGeom>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3200" dirty="0" smtClean="0">
                <a:solidFill>
                  <a:schemeClr val="bg2"/>
                </a:solidFill>
              </a:rPr>
              <a:t>What is the Basic Aid Supplement Funding?</a:t>
            </a:r>
            <a:endParaRPr lang="en-US" sz="3200" dirty="0">
              <a:solidFill>
                <a:schemeClr val="bg2"/>
              </a:solidFill>
            </a:endParaRPr>
          </a:p>
        </p:txBody>
      </p:sp>
      <p:graphicFrame>
        <p:nvGraphicFramePr>
          <p:cNvPr id="8" name="Diagram 7"/>
          <p:cNvGraphicFramePr/>
          <p:nvPr>
            <p:extLst>
              <p:ext uri="{D42A27DB-BD31-4B8C-83A1-F6EECF244321}">
                <p14:modId xmlns:p14="http://schemas.microsoft.com/office/powerpoint/2010/main" val="2573205880"/>
              </p:ext>
            </p:extLst>
          </p:nvPr>
        </p:nvGraphicFramePr>
        <p:xfrm>
          <a:off x="3797559" y="3981272"/>
          <a:ext cx="7475342" cy="22390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ounded Rectangle 8"/>
          <p:cNvSpPr/>
          <p:nvPr/>
        </p:nvSpPr>
        <p:spPr>
          <a:xfrm>
            <a:off x="488870" y="4179175"/>
            <a:ext cx="2593912" cy="237680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u="sng" dirty="0" smtClean="0"/>
              <a:t>P-2 ADA </a:t>
            </a:r>
          </a:p>
          <a:p>
            <a:pPr algn="ctr"/>
            <a:r>
              <a:rPr lang="en-US" dirty="0" smtClean="0"/>
              <a:t>NES 141</a:t>
            </a:r>
          </a:p>
          <a:p>
            <a:pPr algn="ctr"/>
            <a:r>
              <a:rPr lang="en-US" dirty="0" smtClean="0"/>
              <a:t>NCS 290</a:t>
            </a:r>
          </a:p>
          <a:p>
            <a:pPr algn="ctr"/>
            <a:r>
              <a:rPr lang="en-US" dirty="0" smtClean="0"/>
              <a:t>HRCC 473</a:t>
            </a:r>
          </a:p>
          <a:p>
            <a:pPr algn="ctr"/>
            <a:r>
              <a:rPr lang="en-US" dirty="0" smtClean="0"/>
              <a:t>SVP 27</a:t>
            </a:r>
          </a:p>
          <a:p>
            <a:pPr algn="ctr"/>
            <a:r>
              <a:rPr lang="en-US" dirty="0" smtClean="0"/>
              <a:t>Creekside 133</a:t>
            </a:r>
          </a:p>
          <a:p>
            <a:pPr algn="ctr"/>
            <a:r>
              <a:rPr lang="en-US" dirty="0" smtClean="0"/>
              <a:t>RA Gateway 1,172</a:t>
            </a:r>
          </a:p>
          <a:p>
            <a:pPr algn="ctr"/>
            <a:r>
              <a:rPr lang="en-US" dirty="0" smtClean="0"/>
              <a:t>Total 2,236</a:t>
            </a:r>
            <a:endParaRPr lang="en-US" dirty="0"/>
          </a:p>
        </p:txBody>
      </p:sp>
    </p:spTree>
    <p:extLst>
      <p:ext uri="{BB962C8B-B14F-4D97-AF65-F5344CB8AC3E}">
        <p14:creationId xmlns:p14="http://schemas.microsoft.com/office/powerpoint/2010/main" val="4178319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8" grpId="0">
        <p:bldAsOne/>
      </p:bldGraphic>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p:cNvGraphicFramePr>
            <a:graphicFrameLocks/>
          </p:cNvGraphicFramePr>
          <p:nvPr>
            <p:extLst>
              <p:ext uri="{D42A27DB-BD31-4B8C-83A1-F6EECF244321}">
                <p14:modId xmlns:p14="http://schemas.microsoft.com/office/powerpoint/2010/main" val="1984538544"/>
              </p:ext>
            </p:extLst>
          </p:nvPr>
        </p:nvGraphicFramePr>
        <p:xfrm>
          <a:off x="2793170" y="318195"/>
          <a:ext cx="8890505" cy="6374785"/>
        </p:xfrm>
        <a:graphic>
          <a:graphicData uri="http://schemas.openxmlformats.org/drawingml/2006/table">
            <a:tbl>
              <a:tblPr firstRow="1" bandRow="1">
                <a:effectLst>
                  <a:innerShdw blurRad="63500" dist="50800" dir="16200000">
                    <a:prstClr val="black">
                      <a:alpha val="50000"/>
                    </a:prstClr>
                  </a:innerShdw>
                </a:effectLst>
                <a:tableStyleId>{B301B821-A1FF-4177-AEE7-76D212191A09}</a:tableStyleId>
              </a:tblPr>
              <a:tblGrid>
                <a:gridCol w="1925676"/>
                <a:gridCol w="1471813"/>
                <a:gridCol w="1392289"/>
                <a:gridCol w="2014202"/>
                <a:gridCol w="2086525"/>
              </a:tblGrid>
              <a:tr h="844734">
                <a:tc>
                  <a:txBody>
                    <a:bodyPr/>
                    <a:lstStyle/>
                    <a:p>
                      <a:r>
                        <a:rPr lang="en-US" dirty="0" smtClean="0">
                          <a:solidFill>
                            <a:schemeClr val="tx2"/>
                          </a:solidFill>
                          <a:latin typeface="+mn-lt"/>
                        </a:rPr>
                        <a:t>Unrestricted/</a:t>
                      </a:r>
                    </a:p>
                    <a:p>
                      <a:r>
                        <a:rPr lang="en-US" dirty="0" smtClean="0">
                          <a:solidFill>
                            <a:schemeClr val="tx2"/>
                          </a:solidFill>
                          <a:latin typeface="+mn-lt"/>
                        </a:rPr>
                        <a:t>Restricted</a:t>
                      </a:r>
                    </a:p>
                    <a:p>
                      <a:r>
                        <a:rPr lang="en-US" dirty="0" smtClean="0">
                          <a:solidFill>
                            <a:schemeClr val="tx2"/>
                          </a:solidFill>
                          <a:latin typeface="+mn-lt"/>
                        </a:rPr>
                        <a:t>Expenses</a:t>
                      </a:r>
                      <a:endParaRPr lang="en-US" dirty="0">
                        <a:solidFill>
                          <a:schemeClr val="tx2"/>
                        </a:solidFill>
                        <a:latin typeface="+mn-lt"/>
                      </a:endParaRPr>
                    </a:p>
                  </a:txBody>
                  <a:tcPr anchor="ctr">
                    <a:solidFill>
                      <a:schemeClr val="accent4">
                        <a:lumMod val="60000"/>
                        <a:lumOff val="40000"/>
                      </a:schemeClr>
                    </a:solidFill>
                  </a:tcPr>
                </a:tc>
                <a:tc>
                  <a:txBody>
                    <a:bodyPr/>
                    <a:lstStyle/>
                    <a:p>
                      <a:pPr algn="ctr"/>
                      <a:r>
                        <a:rPr lang="en-US" dirty="0" smtClean="0">
                          <a:solidFill>
                            <a:schemeClr val="tx2"/>
                          </a:solidFill>
                          <a:latin typeface="+mn-lt"/>
                        </a:rPr>
                        <a:t>NES</a:t>
                      </a:r>
                      <a:endParaRPr lang="en-US" dirty="0">
                        <a:solidFill>
                          <a:schemeClr val="tx2"/>
                        </a:solidFill>
                        <a:latin typeface="+mn-lt"/>
                      </a:endParaRPr>
                    </a:p>
                  </a:txBody>
                  <a:tcPr anchor="ctr">
                    <a:solidFill>
                      <a:schemeClr val="accent4">
                        <a:lumMod val="60000"/>
                        <a:lumOff val="40000"/>
                      </a:schemeClr>
                    </a:solidFill>
                  </a:tcPr>
                </a:tc>
                <a:tc>
                  <a:txBody>
                    <a:bodyPr/>
                    <a:lstStyle/>
                    <a:p>
                      <a:pPr algn="ctr"/>
                      <a:r>
                        <a:rPr lang="en-US" dirty="0" smtClean="0">
                          <a:solidFill>
                            <a:schemeClr val="tx2"/>
                          </a:solidFill>
                          <a:latin typeface="+mn-lt"/>
                        </a:rPr>
                        <a:t>NCS</a:t>
                      </a:r>
                      <a:endParaRPr lang="en-US" dirty="0">
                        <a:solidFill>
                          <a:schemeClr val="tx2"/>
                        </a:solidFill>
                        <a:latin typeface="+mn-lt"/>
                      </a:endParaRPr>
                    </a:p>
                  </a:txBody>
                  <a:tcPr anchor="ctr">
                    <a:solidFill>
                      <a:schemeClr val="accent4">
                        <a:lumMod val="60000"/>
                        <a:lumOff val="40000"/>
                      </a:schemeClr>
                    </a:solidFill>
                  </a:tcPr>
                </a:tc>
                <a:tc>
                  <a:txBody>
                    <a:bodyPr/>
                    <a:lstStyle/>
                    <a:p>
                      <a:pPr algn="ctr"/>
                      <a:r>
                        <a:rPr lang="en-US" dirty="0" smtClean="0">
                          <a:solidFill>
                            <a:schemeClr val="tx2"/>
                          </a:solidFill>
                          <a:latin typeface="+mn-lt"/>
                        </a:rPr>
                        <a:t>Total</a:t>
                      </a:r>
                      <a:endParaRPr lang="en-US" dirty="0">
                        <a:solidFill>
                          <a:schemeClr val="tx2"/>
                        </a:solidFill>
                        <a:latin typeface="+mn-lt"/>
                      </a:endParaRPr>
                    </a:p>
                  </a:txBody>
                  <a:tcPr anchor="ctr">
                    <a:solidFill>
                      <a:schemeClr val="accent4">
                        <a:lumMod val="60000"/>
                        <a:lumOff val="40000"/>
                      </a:schemeClr>
                    </a:solidFill>
                  </a:tcPr>
                </a:tc>
                <a:tc>
                  <a:txBody>
                    <a:bodyPr/>
                    <a:lstStyle/>
                    <a:p>
                      <a:pPr algn="ctr"/>
                      <a:r>
                        <a:rPr lang="en-US" dirty="0" smtClean="0">
                          <a:solidFill>
                            <a:schemeClr val="tx2"/>
                          </a:solidFill>
                          <a:latin typeface="+mn-lt"/>
                        </a:rPr>
                        <a:t>Notes</a:t>
                      </a:r>
                      <a:endParaRPr lang="en-US" dirty="0">
                        <a:solidFill>
                          <a:schemeClr val="tx2"/>
                        </a:solidFill>
                        <a:latin typeface="+mn-lt"/>
                      </a:endParaRPr>
                    </a:p>
                  </a:txBody>
                  <a:tcPr anchor="ctr">
                    <a:solidFill>
                      <a:schemeClr val="accent4">
                        <a:lumMod val="60000"/>
                        <a:lumOff val="40000"/>
                      </a:schemeClr>
                    </a:solidFill>
                  </a:tcPr>
                </a:tc>
              </a:tr>
              <a:tr h="844734">
                <a:tc>
                  <a:txBody>
                    <a:bodyPr/>
                    <a:lstStyle/>
                    <a:p>
                      <a:r>
                        <a:rPr lang="en-US" dirty="0" smtClean="0">
                          <a:latin typeface="+mn-lt"/>
                        </a:rPr>
                        <a:t>Certificated Salaries</a:t>
                      </a:r>
                    </a:p>
                    <a:p>
                      <a:endParaRPr lang="en-US" dirty="0">
                        <a:latin typeface="+mn-lt"/>
                      </a:endParaRPr>
                    </a:p>
                  </a:txBody>
                  <a:tcPr anchor="ctr"/>
                </a:tc>
                <a:tc>
                  <a:txBody>
                    <a:bodyPr/>
                    <a:lstStyle/>
                    <a:p>
                      <a:pPr algn="ctr"/>
                      <a:r>
                        <a:rPr lang="en-US" dirty="0" smtClean="0">
                          <a:latin typeface="+mn-lt"/>
                        </a:rPr>
                        <a:t>1,310,370</a:t>
                      </a:r>
                      <a:endParaRPr lang="en-US" dirty="0">
                        <a:latin typeface="+mn-lt"/>
                      </a:endParaRPr>
                    </a:p>
                  </a:txBody>
                  <a:tcPr anchor="ctr"/>
                </a:tc>
                <a:tc>
                  <a:txBody>
                    <a:bodyPr/>
                    <a:lstStyle/>
                    <a:p>
                      <a:pPr algn="ctr"/>
                      <a:r>
                        <a:rPr lang="en-US" dirty="0" smtClean="0">
                          <a:latin typeface="+mn-lt"/>
                        </a:rPr>
                        <a:t>805,404</a:t>
                      </a:r>
                      <a:endParaRPr lang="en-US" dirty="0">
                        <a:latin typeface="+mn-lt"/>
                      </a:endParaRPr>
                    </a:p>
                  </a:txBody>
                  <a:tcPr anchor="ctr"/>
                </a:tc>
                <a:tc>
                  <a:txBody>
                    <a:bodyPr/>
                    <a:lstStyle/>
                    <a:p>
                      <a:pPr algn="ctr"/>
                      <a:r>
                        <a:rPr lang="en-US" dirty="0" smtClean="0">
                          <a:latin typeface="+mn-lt"/>
                        </a:rPr>
                        <a:t>2,115,774</a:t>
                      </a:r>
                      <a:endParaRPr lang="en-US" dirty="0">
                        <a:latin typeface="+mn-lt"/>
                      </a:endParaRPr>
                    </a:p>
                  </a:txBody>
                  <a:tcPr anchor="ctr">
                    <a:solidFill>
                      <a:schemeClr val="accent2">
                        <a:lumMod val="60000"/>
                        <a:lumOff val="40000"/>
                      </a:schemeClr>
                    </a:solidFill>
                  </a:tcPr>
                </a:tc>
                <a:tc>
                  <a:txBody>
                    <a:bodyPr/>
                    <a:lstStyle/>
                    <a:p>
                      <a:endParaRPr lang="en-US" sz="1400" b="1" dirty="0">
                        <a:latin typeface="+mn-lt"/>
                      </a:endParaRPr>
                    </a:p>
                  </a:txBody>
                  <a:tcPr/>
                </a:tc>
              </a:tr>
              <a:tr h="856690">
                <a:tc>
                  <a:txBody>
                    <a:bodyPr/>
                    <a:lstStyle/>
                    <a:p>
                      <a:r>
                        <a:rPr lang="en-US" dirty="0" smtClean="0">
                          <a:latin typeface="+mn-lt"/>
                        </a:rPr>
                        <a:t>Classified Salaries</a:t>
                      </a:r>
                      <a:endParaRPr lang="en-US" dirty="0">
                        <a:latin typeface="+mn-lt"/>
                      </a:endParaRPr>
                    </a:p>
                  </a:txBody>
                  <a:tcPr anchor="ctr"/>
                </a:tc>
                <a:tc>
                  <a:txBody>
                    <a:bodyPr/>
                    <a:lstStyle/>
                    <a:p>
                      <a:pPr algn="ctr"/>
                      <a:r>
                        <a:rPr lang="en-US" dirty="0" smtClean="0">
                          <a:latin typeface="+mn-lt"/>
                        </a:rPr>
                        <a:t>611,153</a:t>
                      </a:r>
                      <a:endParaRPr lang="en-US" dirty="0">
                        <a:latin typeface="+mn-lt"/>
                      </a:endParaRPr>
                    </a:p>
                  </a:txBody>
                  <a:tcPr anchor="ctr"/>
                </a:tc>
                <a:tc>
                  <a:txBody>
                    <a:bodyPr/>
                    <a:lstStyle/>
                    <a:p>
                      <a:pPr algn="ctr"/>
                      <a:r>
                        <a:rPr lang="en-US" dirty="0" smtClean="0">
                          <a:latin typeface="+mn-lt"/>
                        </a:rPr>
                        <a:t>98,773</a:t>
                      </a:r>
                      <a:endParaRPr lang="en-US" dirty="0">
                        <a:latin typeface="+mn-lt"/>
                      </a:endParaRPr>
                    </a:p>
                  </a:txBody>
                  <a:tcPr anchor="ctr"/>
                </a:tc>
                <a:tc>
                  <a:txBody>
                    <a:bodyPr/>
                    <a:lstStyle/>
                    <a:p>
                      <a:pPr algn="ctr"/>
                      <a:r>
                        <a:rPr lang="en-US" dirty="0" smtClean="0">
                          <a:latin typeface="+mn-lt"/>
                        </a:rPr>
                        <a:t>709,926</a:t>
                      </a:r>
                      <a:endParaRPr lang="en-US" dirty="0">
                        <a:latin typeface="+mn-lt"/>
                      </a:endParaRPr>
                    </a:p>
                  </a:txBody>
                  <a:tcPr anchor="ctr">
                    <a:solidFill>
                      <a:schemeClr val="accent2">
                        <a:lumMod val="60000"/>
                        <a:lumOff val="40000"/>
                      </a:schemeClr>
                    </a:solidFill>
                  </a:tcPr>
                </a:tc>
                <a:tc>
                  <a:txBody>
                    <a:bodyPr/>
                    <a:lstStyle/>
                    <a:p>
                      <a:endParaRPr lang="en-US" sz="1400" b="1" dirty="0">
                        <a:latin typeface="+mn-lt"/>
                      </a:endParaRPr>
                    </a:p>
                  </a:txBody>
                  <a:tcPr/>
                </a:tc>
              </a:tr>
              <a:tr h="591314">
                <a:tc>
                  <a:txBody>
                    <a:bodyPr/>
                    <a:lstStyle/>
                    <a:p>
                      <a:r>
                        <a:rPr lang="en-US" dirty="0" smtClean="0">
                          <a:latin typeface="+mn-lt"/>
                        </a:rPr>
                        <a:t>Benefits</a:t>
                      </a:r>
                    </a:p>
                    <a:p>
                      <a:endParaRPr lang="en-US" dirty="0">
                        <a:latin typeface="+mn-lt"/>
                      </a:endParaRPr>
                    </a:p>
                  </a:txBody>
                  <a:tcPr anchor="ctr"/>
                </a:tc>
                <a:tc>
                  <a:txBody>
                    <a:bodyPr/>
                    <a:lstStyle/>
                    <a:p>
                      <a:pPr algn="ctr"/>
                      <a:r>
                        <a:rPr lang="en-US" dirty="0" smtClean="0">
                          <a:latin typeface="+mn-lt"/>
                        </a:rPr>
                        <a:t>548,385</a:t>
                      </a:r>
                      <a:endParaRPr lang="en-US" dirty="0">
                        <a:latin typeface="+mn-lt"/>
                      </a:endParaRPr>
                    </a:p>
                  </a:txBody>
                  <a:tcPr anchor="ctr"/>
                </a:tc>
                <a:tc>
                  <a:txBody>
                    <a:bodyPr/>
                    <a:lstStyle/>
                    <a:p>
                      <a:pPr algn="ctr"/>
                      <a:r>
                        <a:rPr lang="en-US" dirty="0" smtClean="0">
                          <a:latin typeface="+mn-lt"/>
                        </a:rPr>
                        <a:t>378,039</a:t>
                      </a:r>
                      <a:endParaRPr lang="en-US" dirty="0">
                        <a:latin typeface="+mn-lt"/>
                      </a:endParaRPr>
                    </a:p>
                  </a:txBody>
                  <a:tcPr anchor="ctr"/>
                </a:tc>
                <a:tc>
                  <a:txBody>
                    <a:bodyPr/>
                    <a:lstStyle/>
                    <a:p>
                      <a:pPr algn="ctr"/>
                      <a:r>
                        <a:rPr lang="en-US" dirty="0" smtClean="0">
                          <a:latin typeface="+mn-lt"/>
                        </a:rPr>
                        <a:t>926,424</a:t>
                      </a:r>
                      <a:endParaRPr lang="en-US" dirty="0">
                        <a:latin typeface="+mn-lt"/>
                      </a:endParaRPr>
                    </a:p>
                  </a:txBody>
                  <a:tcPr anchor="ctr">
                    <a:solidFill>
                      <a:schemeClr val="accent2">
                        <a:lumMod val="60000"/>
                        <a:lumOff val="40000"/>
                      </a:schemeClr>
                    </a:solidFill>
                  </a:tcPr>
                </a:tc>
                <a:tc>
                  <a:txBody>
                    <a:bodyPr/>
                    <a:lstStyle/>
                    <a:p>
                      <a:r>
                        <a:rPr lang="en-US" b="1" dirty="0" smtClean="0">
                          <a:latin typeface="+mn-lt"/>
                        </a:rPr>
                        <a:t>Includes STRS</a:t>
                      </a:r>
                      <a:r>
                        <a:rPr lang="en-US" b="1" baseline="0" dirty="0" smtClean="0">
                          <a:latin typeface="+mn-lt"/>
                        </a:rPr>
                        <a:t> on Behalf </a:t>
                      </a:r>
                      <a:endParaRPr lang="en-US" b="1" dirty="0">
                        <a:latin typeface="+mn-lt"/>
                      </a:endParaRPr>
                    </a:p>
                  </a:txBody>
                  <a:tcPr/>
                </a:tc>
              </a:tr>
              <a:tr h="663244">
                <a:tc>
                  <a:txBody>
                    <a:bodyPr/>
                    <a:lstStyle/>
                    <a:p>
                      <a:r>
                        <a:rPr lang="en-US" dirty="0" smtClean="0">
                          <a:latin typeface="+mn-lt"/>
                        </a:rPr>
                        <a:t>Books</a:t>
                      </a:r>
                      <a:r>
                        <a:rPr lang="en-US" baseline="0" dirty="0" smtClean="0">
                          <a:latin typeface="+mn-lt"/>
                        </a:rPr>
                        <a:t> and Supplies</a:t>
                      </a:r>
                      <a:endParaRPr lang="en-US" dirty="0">
                        <a:latin typeface="+mn-lt"/>
                      </a:endParaRPr>
                    </a:p>
                  </a:txBody>
                  <a:tcPr anchor="ctr"/>
                </a:tc>
                <a:tc>
                  <a:txBody>
                    <a:bodyPr/>
                    <a:lstStyle/>
                    <a:p>
                      <a:pPr algn="ctr"/>
                      <a:r>
                        <a:rPr lang="en-US" dirty="0" smtClean="0">
                          <a:latin typeface="+mn-lt"/>
                        </a:rPr>
                        <a:t>154,936</a:t>
                      </a:r>
                      <a:endParaRPr lang="en-US" dirty="0">
                        <a:latin typeface="+mn-lt"/>
                      </a:endParaRPr>
                    </a:p>
                  </a:txBody>
                  <a:tcPr anchor="ctr"/>
                </a:tc>
                <a:tc>
                  <a:txBody>
                    <a:bodyPr/>
                    <a:lstStyle/>
                    <a:p>
                      <a:pPr algn="ctr"/>
                      <a:r>
                        <a:rPr lang="en-US" dirty="0" smtClean="0">
                          <a:latin typeface="+mn-lt"/>
                        </a:rPr>
                        <a:t>99,693</a:t>
                      </a:r>
                      <a:endParaRPr lang="en-US" dirty="0">
                        <a:latin typeface="+mn-lt"/>
                      </a:endParaRPr>
                    </a:p>
                  </a:txBody>
                  <a:tcPr anchor="ctr"/>
                </a:tc>
                <a:tc>
                  <a:txBody>
                    <a:bodyPr/>
                    <a:lstStyle/>
                    <a:p>
                      <a:pPr algn="ctr"/>
                      <a:r>
                        <a:rPr lang="en-US" dirty="0" smtClean="0">
                          <a:latin typeface="+mn-lt"/>
                        </a:rPr>
                        <a:t>254,629</a:t>
                      </a:r>
                      <a:endParaRPr lang="en-US" dirty="0">
                        <a:latin typeface="+mn-lt"/>
                      </a:endParaRPr>
                    </a:p>
                  </a:txBody>
                  <a:tcPr anchor="ctr">
                    <a:solidFill>
                      <a:schemeClr val="accent2">
                        <a:lumMod val="60000"/>
                        <a:lumOff val="40000"/>
                      </a:schemeClr>
                    </a:solidFill>
                  </a:tcPr>
                </a:tc>
                <a:tc>
                  <a:txBody>
                    <a:bodyPr/>
                    <a:lstStyle/>
                    <a:p>
                      <a:endParaRPr lang="en-US" sz="1400" b="1" dirty="0">
                        <a:latin typeface="+mn-lt"/>
                      </a:endParaRPr>
                    </a:p>
                  </a:txBody>
                  <a:tcPr/>
                </a:tc>
              </a:tr>
              <a:tr h="663244">
                <a:tc>
                  <a:txBody>
                    <a:bodyPr/>
                    <a:lstStyle/>
                    <a:p>
                      <a:r>
                        <a:rPr lang="en-US" dirty="0" smtClean="0">
                          <a:latin typeface="+mn-lt"/>
                        </a:rPr>
                        <a:t>Other Services</a:t>
                      </a:r>
                    </a:p>
                    <a:p>
                      <a:r>
                        <a:rPr lang="en-US" dirty="0" smtClean="0">
                          <a:latin typeface="+mn-lt"/>
                        </a:rPr>
                        <a:t>Operating Exp.</a:t>
                      </a:r>
                      <a:endParaRPr lang="en-US" dirty="0">
                        <a:latin typeface="+mn-lt"/>
                      </a:endParaRPr>
                    </a:p>
                  </a:txBody>
                  <a:tcPr anchor="ctr"/>
                </a:tc>
                <a:tc>
                  <a:txBody>
                    <a:bodyPr/>
                    <a:lstStyle/>
                    <a:p>
                      <a:pPr algn="ctr"/>
                      <a:r>
                        <a:rPr lang="en-US" dirty="0" smtClean="0">
                          <a:latin typeface="+mn-lt"/>
                        </a:rPr>
                        <a:t>(216,051)</a:t>
                      </a:r>
                      <a:endParaRPr lang="en-US" dirty="0">
                        <a:latin typeface="+mn-lt"/>
                      </a:endParaRPr>
                    </a:p>
                  </a:txBody>
                  <a:tcPr anchor="ctr"/>
                </a:tc>
                <a:tc>
                  <a:txBody>
                    <a:bodyPr/>
                    <a:lstStyle/>
                    <a:p>
                      <a:pPr algn="ctr"/>
                      <a:r>
                        <a:rPr lang="en-US" dirty="0" smtClean="0">
                          <a:latin typeface="+mn-lt"/>
                        </a:rPr>
                        <a:t>711,205</a:t>
                      </a:r>
                      <a:endParaRPr lang="en-US" dirty="0">
                        <a:latin typeface="+mn-lt"/>
                      </a:endParaRPr>
                    </a:p>
                  </a:txBody>
                  <a:tcPr anchor="ctr"/>
                </a:tc>
                <a:tc>
                  <a:txBody>
                    <a:bodyPr/>
                    <a:lstStyle/>
                    <a:p>
                      <a:pPr algn="ctr"/>
                      <a:r>
                        <a:rPr lang="en-US" dirty="0" smtClean="0">
                          <a:latin typeface="+mn-lt"/>
                        </a:rPr>
                        <a:t>495,154</a:t>
                      </a:r>
                      <a:endParaRPr lang="en-US" dirty="0">
                        <a:latin typeface="+mn-lt"/>
                      </a:endParaRPr>
                    </a:p>
                  </a:txBody>
                  <a:tcPr anchor="ctr">
                    <a:solidFill>
                      <a:schemeClr val="accent2">
                        <a:lumMod val="60000"/>
                        <a:lumOff val="40000"/>
                      </a:schemeClr>
                    </a:solidFill>
                  </a:tcPr>
                </a:tc>
                <a:tc>
                  <a:txBody>
                    <a:bodyPr/>
                    <a:lstStyle/>
                    <a:p>
                      <a:endParaRPr lang="en-US" sz="1600" b="1" dirty="0">
                        <a:latin typeface="+mn-lt"/>
                      </a:endParaRPr>
                    </a:p>
                  </a:txBody>
                  <a:tcPr/>
                </a:tc>
              </a:tr>
              <a:tr h="663244">
                <a:tc>
                  <a:txBody>
                    <a:bodyPr/>
                    <a:lstStyle/>
                    <a:p>
                      <a:r>
                        <a:rPr lang="en-US" dirty="0" smtClean="0">
                          <a:latin typeface="+mn-lt"/>
                        </a:rPr>
                        <a:t>Capital Outlay</a:t>
                      </a:r>
                      <a:endParaRPr lang="en-US" dirty="0">
                        <a:latin typeface="+mn-lt"/>
                      </a:endParaRPr>
                    </a:p>
                  </a:txBody>
                  <a:tcPr anchor="ctr"/>
                </a:tc>
                <a:tc>
                  <a:txBody>
                    <a:bodyPr/>
                    <a:lstStyle/>
                    <a:p>
                      <a:pPr algn="ctr"/>
                      <a:r>
                        <a:rPr lang="en-US" dirty="0" smtClean="0">
                          <a:latin typeface="+mn-lt"/>
                        </a:rPr>
                        <a:t>713,964</a:t>
                      </a:r>
                      <a:endParaRPr lang="en-US" dirty="0">
                        <a:latin typeface="+mn-lt"/>
                      </a:endParaRPr>
                    </a:p>
                  </a:txBody>
                  <a:tcPr anchor="ctr"/>
                </a:tc>
                <a:tc>
                  <a:txBody>
                    <a:bodyPr/>
                    <a:lstStyle/>
                    <a:p>
                      <a:pPr algn="ctr"/>
                      <a:r>
                        <a:rPr lang="en-US" dirty="0" smtClean="0">
                          <a:latin typeface="+mn-lt"/>
                        </a:rPr>
                        <a:t>12,627</a:t>
                      </a:r>
                      <a:endParaRPr lang="en-US" dirty="0">
                        <a:latin typeface="+mn-lt"/>
                      </a:endParaRPr>
                    </a:p>
                  </a:txBody>
                  <a:tcPr anchor="ctr"/>
                </a:tc>
                <a:tc>
                  <a:txBody>
                    <a:bodyPr/>
                    <a:lstStyle/>
                    <a:p>
                      <a:pPr algn="ctr"/>
                      <a:r>
                        <a:rPr lang="en-US" dirty="0" smtClean="0">
                          <a:latin typeface="+mn-lt"/>
                        </a:rPr>
                        <a:t>726,591</a:t>
                      </a:r>
                      <a:endParaRPr lang="en-US" dirty="0">
                        <a:latin typeface="+mn-lt"/>
                      </a:endParaRPr>
                    </a:p>
                  </a:txBody>
                  <a:tcPr anchor="ctr">
                    <a:solidFill>
                      <a:schemeClr val="accent2">
                        <a:lumMod val="60000"/>
                        <a:lumOff val="40000"/>
                      </a:schemeClr>
                    </a:solidFill>
                  </a:tcPr>
                </a:tc>
                <a:tc>
                  <a:txBody>
                    <a:bodyPr/>
                    <a:lstStyle/>
                    <a:p>
                      <a:r>
                        <a:rPr lang="en-US" sz="1600" b="1" dirty="0" smtClean="0">
                          <a:latin typeface="+mn-lt"/>
                        </a:rPr>
                        <a:t>Prop 39 Energy</a:t>
                      </a:r>
                      <a:r>
                        <a:rPr lang="en-US" sz="1600" b="1" baseline="0" dirty="0" smtClean="0">
                          <a:latin typeface="+mn-lt"/>
                        </a:rPr>
                        <a:t> Efficiency Projects</a:t>
                      </a:r>
                      <a:endParaRPr lang="en-US" sz="1600" b="1" dirty="0">
                        <a:latin typeface="+mn-lt"/>
                      </a:endParaRPr>
                    </a:p>
                  </a:txBody>
                  <a:tcPr/>
                </a:tc>
              </a:tr>
              <a:tr h="565998">
                <a:tc>
                  <a:txBody>
                    <a:bodyPr/>
                    <a:lstStyle/>
                    <a:p>
                      <a:r>
                        <a:rPr lang="en-US" dirty="0" smtClean="0">
                          <a:latin typeface="+mn-lt"/>
                        </a:rPr>
                        <a:t>Other Outgo</a:t>
                      </a:r>
                      <a:endParaRPr lang="en-US" dirty="0">
                        <a:latin typeface="+mn-lt"/>
                      </a:endParaRPr>
                    </a:p>
                  </a:txBody>
                  <a:tcPr anchor="ctr"/>
                </a:tc>
                <a:tc>
                  <a:txBody>
                    <a:bodyPr/>
                    <a:lstStyle/>
                    <a:p>
                      <a:pPr algn="ctr"/>
                      <a:r>
                        <a:rPr lang="en-US" dirty="0" smtClean="0">
                          <a:latin typeface="+mn-lt"/>
                        </a:rPr>
                        <a:t>67,510</a:t>
                      </a:r>
                      <a:endParaRPr lang="en-US" dirty="0">
                        <a:latin typeface="+mn-lt"/>
                      </a:endParaRPr>
                    </a:p>
                  </a:txBody>
                  <a:tcPr anchor="ctr"/>
                </a:tc>
                <a:tc>
                  <a:txBody>
                    <a:bodyPr/>
                    <a:lstStyle/>
                    <a:p>
                      <a:pPr algn="ctr"/>
                      <a:r>
                        <a:rPr lang="en-US" dirty="0" smtClean="0">
                          <a:latin typeface="+mn-lt"/>
                        </a:rPr>
                        <a:t>95,870</a:t>
                      </a:r>
                      <a:endParaRPr lang="en-US" dirty="0">
                        <a:latin typeface="+mn-lt"/>
                      </a:endParaRPr>
                    </a:p>
                  </a:txBody>
                  <a:tcPr anchor="ctr"/>
                </a:tc>
                <a:tc>
                  <a:txBody>
                    <a:bodyPr/>
                    <a:lstStyle/>
                    <a:p>
                      <a:pPr algn="ctr"/>
                      <a:r>
                        <a:rPr lang="en-US" dirty="0" smtClean="0">
                          <a:latin typeface="+mn-lt"/>
                        </a:rPr>
                        <a:t>163,380</a:t>
                      </a:r>
                      <a:endParaRPr lang="en-US" dirty="0">
                        <a:latin typeface="+mn-lt"/>
                      </a:endParaRPr>
                    </a:p>
                  </a:txBody>
                  <a:tcPr anchor="ctr">
                    <a:solidFill>
                      <a:schemeClr val="accent2">
                        <a:lumMod val="60000"/>
                        <a:lumOff val="40000"/>
                      </a:schemeClr>
                    </a:solidFill>
                  </a:tcPr>
                </a:tc>
                <a:tc>
                  <a:txBody>
                    <a:bodyPr/>
                    <a:lstStyle/>
                    <a:p>
                      <a:r>
                        <a:rPr lang="en-US" sz="1400" b="1" dirty="0" smtClean="0">
                          <a:latin typeface="+mn-lt"/>
                        </a:rPr>
                        <a:t>Debt Payments</a:t>
                      </a:r>
                    </a:p>
                    <a:p>
                      <a:r>
                        <a:rPr lang="en-US" sz="1400" b="1" dirty="0" smtClean="0">
                          <a:latin typeface="+mn-lt"/>
                        </a:rPr>
                        <a:t>Contr to Other Funds</a:t>
                      </a:r>
                      <a:endParaRPr lang="en-US" sz="1400" b="1" dirty="0">
                        <a:latin typeface="+mn-lt"/>
                      </a:endParaRPr>
                    </a:p>
                  </a:txBody>
                  <a:tcPr/>
                </a:tc>
              </a:tr>
              <a:tr h="493485">
                <a:tc>
                  <a:txBody>
                    <a:bodyPr/>
                    <a:lstStyle/>
                    <a:p>
                      <a:r>
                        <a:rPr lang="en-US" dirty="0" smtClean="0">
                          <a:latin typeface="+mn-lt"/>
                        </a:rPr>
                        <a:t>Total </a:t>
                      </a:r>
                      <a:endParaRPr lang="en-US" dirty="0">
                        <a:latin typeface="+mn-lt"/>
                      </a:endParaRPr>
                    </a:p>
                  </a:txBody>
                  <a:tcPr anchor="ctr"/>
                </a:tc>
                <a:tc>
                  <a:txBody>
                    <a:bodyPr/>
                    <a:lstStyle/>
                    <a:p>
                      <a:pPr algn="ctr"/>
                      <a:r>
                        <a:rPr lang="en-US" dirty="0" smtClean="0">
                          <a:latin typeface="+mn-lt"/>
                        </a:rPr>
                        <a:t>3,190,267</a:t>
                      </a:r>
                      <a:endParaRPr lang="en-US" dirty="0">
                        <a:latin typeface="+mn-lt"/>
                      </a:endParaRPr>
                    </a:p>
                  </a:txBody>
                  <a:tcPr anchor="ctr"/>
                </a:tc>
                <a:tc>
                  <a:txBody>
                    <a:bodyPr/>
                    <a:lstStyle/>
                    <a:p>
                      <a:pPr algn="ctr"/>
                      <a:r>
                        <a:rPr lang="en-US" dirty="0" smtClean="0">
                          <a:latin typeface="+mn-lt"/>
                        </a:rPr>
                        <a:t>2,201,611</a:t>
                      </a:r>
                      <a:endParaRPr lang="en-US" dirty="0">
                        <a:latin typeface="+mn-lt"/>
                      </a:endParaRPr>
                    </a:p>
                  </a:txBody>
                  <a:tcPr anchor="ctr"/>
                </a:tc>
                <a:tc>
                  <a:txBody>
                    <a:bodyPr/>
                    <a:lstStyle/>
                    <a:p>
                      <a:pPr algn="ctr"/>
                      <a:r>
                        <a:rPr lang="en-US" dirty="0" smtClean="0">
                          <a:latin typeface="+mn-lt"/>
                        </a:rPr>
                        <a:t>5,391,878</a:t>
                      </a:r>
                      <a:endParaRPr lang="en-US" dirty="0">
                        <a:latin typeface="+mn-lt"/>
                      </a:endParaRPr>
                    </a:p>
                  </a:txBody>
                  <a:tcPr anchor="ctr">
                    <a:solidFill>
                      <a:schemeClr val="accent2">
                        <a:lumMod val="60000"/>
                        <a:lumOff val="40000"/>
                      </a:schemeClr>
                    </a:solidFill>
                  </a:tcPr>
                </a:tc>
                <a:tc>
                  <a:txBody>
                    <a:bodyPr/>
                    <a:lstStyle/>
                    <a:p>
                      <a:endParaRPr lang="en-US" dirty="0">
                        <a:latin typeface="+mn-lt"/>
                      </a:endParaRPr>
                    </a:p>
                  </a:txBody>
                  <a:tcPr/>
                </a:tc>
              </a:tr>
            </a:tbl>
          </a:graphicData>
        </a:graphic>
      </p:graphicFrame>
      <p:sp>
        <p:nvSpPr>
          <p:cNvPr id="9" name="TextBox 8"/>
          <p:cNvSpPr txBox="1"/>
          <p:nvPr/>
        </p:nvSpPr>
        <p:spPr>
          <a:xfrm>
            <a:off x="220035" y="1233745"/>
            <a:ext cx="2383778" cy="3970318"/>
          </a:xfrm>
          <a:prstGeom prst="rect">
            <a:avLst/>
          </a:prstGeom>
          <a:noFill/>
        </p:spPr>
        <p:txBody>
          <a:bodyPr wrap="square" rtlCol="0">
            <a:spAutoFit/>
          </a:bodyPr>
          <a:lstStyle/>
          <a:p>
            <a:pPr algn="ctr"/>
            <a:r>
              <a:rPr lang="en-US" sz="2800" dirty="0" smtClean="0"/>
              <a:t>2016/2017 NES/NCS Expenditures as of June 30, 2017</a:t>
            </a:r>
          </a:p>
          <a:p>
            <a:pPr algn="ctr"/>
            <a:r>
              <a:rPr lang="en-US" sz="2800" dirty="0" smtClean="0"/>
              <a:t>Restricted and Unrestricted</a:t>
            </a:r>
          </a:p>
          <a:p>
            <a:pPr algn="ctr"/>
            <a:endParaRPr lang="en-US" sz="2800" dirty="0">
              <a:latin typeface="Bernard MT Condensed" panose="02050806060905020404" pitchFamily="18" charset="0"/>
            </a:endParaRPr>
          </a:p>
        </p:txBody>
      </p:sp>
      <p:sp>
        <p:nvSpPr>
          <p:cNvPr id="2" name="TextBox 1"/>
          <p:cNvSpPr txBox="1"/>
          <p:nvPr/>
        </p:nvSpPr>
        <p:spPr>
          <a:xfrm>
            <a:off x="584177" y="4873148"/>
            <a:ext cx="1922937" cy="1615827"/>
          </a:xfrm>
          <a:prstGeom prst="rect">
            <a:avLst/>
          </a:prstGeom>
          <a:solidFill>
            <a:schemeClr val="accent2">
              <a:lumMod val="60000"/>
              <a:lumOff val="40000"/>
            </a:schemeClr>
          </a:solidFill>
        </p:spPr>
        <p:txBody>
          <a:bodyPr wrap="square" rtlCol="0">
            <a:spAutoFit/>
          </a:bodyPr>
          <a:lstStyle/>
          <a:p>
            <a:r>
              <a:rPr lang="en-US" dirty="0" smtClean="0"/>
              <a:t>Salaries and Benefits represent 81% of total expenses</a:t>
            </a:r>
          </a:p>
          <a:p>
            <a:r>
              <a:rPr lang="en-US" sz="900" dirty="0" smtClean="0"/>
              <a:t>(Excluding Capital Outlay)</a:t>
            </a:r>
            <a:endParaRPr lang="en-US" sz="900" dirty="0"/>
          </a:p>
        </p:txBody>
      </p:sp>
      <p:sp>
        <p:nvSpPr>
          <p:cNvPr id="4" name="Date Placeholder 3"/>
          <p:cNvSpPr>
            <a:spLocks noGrp="1"/>
          </p:cNvSpPr>
          <p:nvPr>
            <p:ph type="dt" sz="half" idx="10"/>
          </p:nvPr>
        </p:nvSpPr>
        <p:spPr>
          <a:xfrm>
            <a:off x="593266" y="6158059"/>
            <a:ext cx="1146283" cy="370396"/>
          </a:xfrm>
        </p:spPr>
        <p:txBody>
          <a:bodyPr/>
          <a:lstStyle/>
          <a:p>
            <a:r>
              <a:rPr lang="en-US" dirty="0" smtClean="0"/>
              <a:t>9/13/2017</a:t>
            </a:r>
            <a:endParaRPr lang="en-US" dirty="0"/>
          </a:p>
        </p:txBody>
      </p:sp>
      <p:sp>
        <p:nvSpPr>
          <p:cNvPr id="3" name="Footer Placeholder 2"/>
          <p:cNvSpPr>
            <a:spLocks noGrp="1"/>
          </p:cNvSpPr>
          <p:nvPr>
            <p:ph type="ftr" sz="quarter" idx="11"/>
          </p:nvPr>
        </p:nvSpPr>
        <p:spPr>
          <a:xfrm>
            <a:off x="335248" y="6504708"/>
            <a:ext cx="7619999" cy="365125"/>
          </a:xfrm>
        </p:spPr>
        <p:txBody>
          <a:bodyPr/>
          <a:lstStyle/>
          <a:p>
            <a:r>
              <a:rPr lang="en-US" dirty="0" smtClean="0"/>
              <a:t>2016/2017 Unaudited Actuals</a:t>
            </a:r>
            <a:endParaRPr lang="en-US" dirty="0"/>
          </a:p>
        </p:txBody>
      </p:sp>
    </p:spTree>
    <p:extLst>
      <p:ext uri="{BB962C8B-B14F-4D97-AF65-F5344CB8AC3E}">
        <p14:creationId xmlns:p14="http://schemas.microsoft.com/office/powerpoint/2010/main" val="3148190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3494BA"/>
      </a:accent6>
      <a:hlink>
        <a:srgbClr val="6B9F25"/>
      </a:hlink>
      <a:folHlink>
        <a:srgbClr val="9F6715"/>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3494BA"/>
      </a:accent6>
      <a:hlink>
        <a:srgbClr val="6B9F25"/>
      </a:hlink>
      <a:folHlink>
        <a:srgbClr val="9F6715"/>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4C1B467-D5BC-4F2C-BB2A-C5C3CD5012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Wisp</Template>
  <TotalTime>0</TotalTime>
  <Words>1350</Words>
  <Application>Microsoft Office PowerPoint</Application>
  <PresentationFormat>Widescreen</PresentationFormat>
  <Paragraphs>531</Paragraphs>
  <Slides>23</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Baskerville Old Face</vt:lpstr>
      <vt:lpstr>Bernard MT Condensed</vt:lpstr>
      <vt:lpstr>Bodoni MT</vt:lpstr>
      <vt:lpstr>Bodoni MT Black</vt:lpstr>
      <vt:lpstr>Calibri</vt:lpstr>
      <vt:lpstr>Century Gothic</vt:lpstr>
      <vt:lpstr>Wingdings 3</vt:lpstr>
      <vt:lpstr>Wisp</vt:lpstr>
      <vt:lpstr>Newcastle Elementary School District  </vt:lpstr>
      <vt:lpstr>2016/2017  Unaudited Actuals</vt:lpstr>
      <vt:lpstr>District Funds- Overview </vt:lpstr>
      <vt:lpstr>2016/2017</vt:lpstr>
      <vt:lpstr>Education Protection Act (EPA) Funding</vt:lpstr>
      <vt:lpstr>Newcastle Elementary/Newcastle Charter School</vt:lpstr>
      <vt:lpstr>PowerPoint Presentation</vt:lpstr>
      <vt:lpstr>PowerPoint Presentation</vt:lpstr>
      <vt:lpstr>PowerPoint Presentation</vt:lpstr>
      <vt:lpstr>Newcastle Elementary/Charter School  2016/2017 Revenue and Expenses</vt:lpstr>
      <vt:lpstr>Contributions to other funds;  Special Education        188,298 Restricted Routine Maintenance    91,751</vt:lpstr>
      <vt:lpstr>PowerPoint Presentation</vt:lpstr>
      <vt:lpstr>PowerPoint Presentation</vt:lpstr>
      <vt:lpstr>PowerPoint Presentation</vt:lpstr>
      <vt:lpstr>PowerPoint Presentation</vt:lpstr>
      <vt:lpstr>Components of Ending Fund Balance as of June 30, 2017 Harvest Ridge/Placer Academy </vt:lpstr>
      <vt:lpstr>PowerPoint Presentation</vt:lpstr>
      <vt:lpstr>PowerPoint Presentation</vt:lpstr>
      <vt:lpstr>Components of Ending Fund Balance as of June 30, 2017 Capital Outlay</vt:lpstr>
      <vt:lpstr>Newcastle Elementary School District Long Term Debt </vt:lpstr>
      <vt:lpstr>Multi Year NESD Long Term Debt  Annual Payments    </vt:lpstr>
      <vt:lpstr>Conclusion and Overview   2016/2017 </vt:lpstr>
      <vt:lpstr>Any Questions  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2015-09-08T00:40:50Z</dcterms:created>
  <dcterms:modified xsi:type="dcterms:W3CDTF">2017-09-14T02:17:27Z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TC034605069991</vt:lpwstr>
  </property>
</Properties>
</file>